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424" r:id="rId18"/>
    <p:sldId id="30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6" r:id="rId38"/>
    <p:sldId id="319" r:id="rId39"/>
    <p:sldId id="321" r:id="rId40"/>
    <p:sldId id="320" r:id="rId41"/>
    <p:sldId id="318" r:id="rId42"/>
    <p:sldId id="323" r:id="rId43"/>
    <p:sldId id="314" r:id="rId44"/>
    <p:sldId id="322" r:id="rId45"/>
    <p:sldId id="324" r:id="rId46"/>
    <p:sldId id="325" r:id="rId47"/>
    <p:sldId id="326" r:id="rId48"/>
    <p:sldId id="327" r:id="rId49"/>
    <p:sldId id="328" r:id="rId50"/>
    <p:sldId id="330" r:id="rId51"/>
    <p:sldId id="426" r:id="rId52"/>
    <p:sldId id="301" r:id="rId53"/>
    <p:sldId id="302" r:id="rId54"/>
    <p:sldId id="303" r:id="rId55"/>
    <p:sldId id="304" r:id="rId56"/>
    <p:sldId id="333" r:id="rId57"/>
    <p:sldId id="334" r:id="rId58"/>
    <p:sldId id="425" r:id="rId59"/>
    <p:sldId id="336" r:id="rId60"/>
    <p:sldId id="337" r:id="rId61"/>
    <p:sldId id="339" r:id="rId62"/>
    <p:sldId id="340" r:id="rId63"/>
    <p:sldId id="341" r:id="rId64"/>
    <p:sldId id="342" r:id="rId65"/>
    <p:sldId id="343" r:id="rId66"/>
    <p:sldId id="344" r:id="rId67"/>
    <p:sldId id="346" r:id="rId68"/>
    <p:sldId id="345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7" r:id="rId78"/>
    <p:sldId id="355" r:id="rId79"/>
    <p:sldId id="356" r:id="rId80"/>
    <p:sldId id="358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78" r:id="rId89"/>
    <p:sldId id="379" r:id="rId90"/>
    <p:sldId id="380" r:id="rId91"/>
    <p:sldId id="381" r:id="rId92"/>
    <p:sldId id="392" r:id="rId93"/>
    <p:sldId id="395" r:id="rId94"/>
    <p:sldId id="396" r:id="rId95"/>
    <p:sldId id="397" r:id="rId96"/>
    <p:sldId id="398" r:id="rId97"/>
    <p:sldId id="399" r:id="rId98"/>
    <p:sldId id="400" r:id="rId99"/>
    <p:sldId id="427" r:id="rId100"/>
    <p:sldId id="402" r:id="rId101"/>
    <p:sldId id="403" r:id="rId102"/>
    <p:sldId id="404" r:id="rId103"/>
    <p:sldId id="405" r:id="rId104"/>
    <p:sldId id="406" r:id="rId105"/>
    <p:sldId id="407" r:id="rId106"/>
    <p:sldId id="367" r:id="rId107"/>
    <p:sldId id="368" r:id="rId108"/>
    <p:sldId id="369" r:id="rId109"/>
    <p:sldId id="370" r:id="rId110"/>
    <p:sldId id="371" r:id="rId111"/>
    <p:sldId id="372" r:id="rId112"/>
    <p:sldId id="384" r:id="rId113"/>
    <p:sldId id="386" r:id="rId114"/>
    <p:sldId id="385" r:id="rId115"/>
    <p:sldId id="387" r:id="rId116"/>
    <p:sldId id="388" r:id="rId117"/>
    <p:sldId id="389" r:id="rId118"/>
    <p:sldId id="373" r:id="rId119"/>
    <p:sldId id="408" r:id="rId120"/>
    <p:sldId id="409" r:id="rId121"/>
    <p:sldId id="410" r:id="rId122"/>
    <p:sldId id="411" r:id="rId123"/>
    <p:sldId id="413" r:id="rId124"/>
    <p:sldId id="414" r:id="rId125"/>
    <p:sldId id="412" r:id="rId126"/>
    <p:sldId id="415" r:id="rId127"/>
    <p:sldId id="416" r:id="rId128"/>
    <p:sldId id="417" r:id="rId129"/>
    <p:sldId id="418" r:id="rId130"/>
    <p:sldId id="390" r:id="rId131"/>
    <p:sldId id="419" r:id="rId132"/>
    <p:sldId id="420" r:id="rId133"/>
    <p:sldId id="421" r:id="rId134"/>
    <p:sldId id="374" r:id="rId135"/>
    <p:sldId id="375" r:id="rId136"/>
    <p:sldId id="376" r:id="rId137"/>
  </p:sldIdLst>
  <p:sldSz cx="12192000" cy="6858000"/>
  <p:notesSz cx="6858000" cy="9144000"/>
  <p:embeddedFontLs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Calibri Light" panose="020F0302020204030204" pitchFamily="34" charset="0"/>
      <p:regular r:id="rId143"/>
      <p:italic r:id="rId144"/>
    </p:embeddedFont>
    <p:embeddedFont>
      <p:font typeface="Cambria Math" panose="02040503050406030204" pitchFamily="18" charset="0"/>
      <p:regular r:id="rId145"/>
    </p:embeddedFont>
    <p:embeddedFont>
      <p:font typeface="Consolas" panose="020B0609020204030204" pitchFamily="49" charset="0"/>
      <p:regular r:id="rId146"/>
      <p:bold r:id="rId147"/>
      <p:italic r:id="rId148"/>
      <p:boldItalic r:id="rId1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8FF"/>
    <a:srgbClr val="C080FF"/>
    <a:srgbClr val="FF9500"/>
    <a:srgbClr val="FF18FF"/>
    <a:srgbClr val="FF3300"/>
    <a:srgbClr val="FF66FF"/>
    <a:srgbClr val="FF0000"/>
    <a:srgbClr val="F91BFF"/>
    <a:srgbClr val="B4C7E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6"/>
    <p:restoredTop sz="86384"/>
  </p:normalViewPr>
  <p:slideViewPr>
    <p:cSldViewPr snapToGrid="0" snapToObjects="1">
      <p:cViewPr varScale="1">
        <p:scale>
          <a:sx n="126" d="100"/>
          <a:sy n="126" d="100"/>
        </p:scale>
        <p:origin x="138" y="216"/>
      </p:cViewPr>
      <p:guideLst/>
    </p:cSldViewPr>
  </p:slideViewPr>
  <p:outlineViewPr>
    <p:cViewPr>
      <p:scale>
        <a:sx n="33" d="100"/>
        <a:sy n="33" d="100"/>
      </p:scale>
      <p:origin x="0" y="-782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.fntdata"/><Relationship Id="rId14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3.fntdata"/><Relationship Id="rId14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5.fntdata"/><Relationship Id="rId148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6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8CDF8-B217-8840-888B-A91F53D3A52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C23D3-515A-0C49-B218-165D33154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5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C23D3-515A-0C49-B218-165D331543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7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3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2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1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1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3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2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4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66CD-038F-8E47-84EF-2AB859B45D5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84F2-A68E-6947-8F08-065D7E89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3" Type="http://schemas.openxmlformats.org/officeDocument/2006/relationships/image" Target="../media/image97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2" Type="http://schemas.openxmlformats.org/officeDocument/2006/relationships/image" Target="../media/image24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16.png"/><Relationship Id="rId5" Type="http://schemas.openxmlformats.org/officeDocument/2006/relationships/image" Target="../media/image76.png"/><Relationship Id="rId15" Type="http://schemas.openxmlformats.org/officeDocument/2006/relationships/image" Target="../media/image101.png"/><Relationship Id="rId10" Type="http://schemas.openxmlformats.org/officeDocument/2006/relationships/image" Target="../media/image99.png"/><Relationship Id="rId4" Type="http://schemas.openxmlformats.org/officeDocument/2006/relationships/image" Target="../media/image75.jpg"/><Relationship Id="rId9" Type="http://schemas.openxmlformats.org/officeDocument/2006/relationships/image" Target="../media/image94.png"/><Relationship Id="rId14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3.png"/><Relationship Id="rId3" Type="http://schemas.openxmlformats.org/officeDocument/2006/relationships/image" Target="../media/image103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16.png"/><Relationship Id="rId4" Type="http://schemas.openxmlformats.org/officeDocument/2006/relationships/image" Target="../media/image76.png"/><Relationship Id="rId9" Type="http://schemas.openxmlformats.org/officeDocument/2006/relationships/image" Target="../media/image1010.png"/><Relationship Id="rId1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3" Type="http://schemas.openxmlformats.org/officeDocument/2006/relationships/image" Target="../media/image103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2" Type="http://schemas.openxmlformats.org/officeDocument/2006/relationships/image" Target="../media/image24.png"/><Relationship Id="rId16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16.png"/><Relationship Id="rId5" Type="http://schemas.openxmlformats.org/officeDocument/2006/relationships/image" Target="../media/image76.png"/><Relationship Id="rId15" Type="http://schemas.openxmlformats.org/officeDocument/2006/relationships/image" Target="../media/image98.png"/><Relationship Id="rId10" Type="http://schemas.openxmlformats.org/officeDocument/2006/relationships/image" Target="../media/image1020.png"/><Relationship Id="rId4" Type="http://schemas.openxmlformats.org/officeDocument/2006/relationships/image" Target="../media/image104.png"/><Relationship Id="rId9" Type="http://schemas.openxmlformats.org/officeDocument/2006/relationships/image" Target="../media/image96.png"/><Relationship Id="rId14" Type="http://schemas.openxmlformats.org/officeDocument/2006/relationships/image" Target="../media/image8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3" Type="http://schemas.openxmlformats.org/officeDocument/2006/relationships/image" Target="../media/image105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2" Type="http://schemas.openxmlformats.org/officeDocument/2006/relationships/image" Target="../media/image24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16.png"/><Relationship Id="rId5" Type="http://schemas.openxmlformats.org/officeDocument/2006/relationships/image" Target="../media/image76.png"/><Relationship Id="rId1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27.jpg"/><Relationship Id="rId9" Type="http://schemas.openxmlformats.org/officeDocument/2006/relationships/image" Target="../media/image94.png"/><Relationship Id="rId14" Type="http://schemas.openxmlformats.org/officeDocument/2006/relationships/image" Target="../media/image103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3.png"/><Relationship Id="rId3" Type="http://schemas.openxmlformats.org/officeDocument/2006/relationships/image" Target="../media/image106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79.png"/><Relationship Id="rId5" Type="http://schemas.openxmlformats.org/officeDocument/2006/relationships/image" Target="../media/image1050.png"/><Relationship Id="rId15" Type="http://schemas.openxmlformats.org/officeDocument/2006/relationships/image" Target="../media/image81.png"/><Relationship Id="rId10" Type="http://schemas.openxmlformats.org/officeDocument/2006/relationships/image" Target="../media/image16.png"/><Relationship Id="rId4" Type="http://schemas.openxmlformats.org/officeDocument/2006/relationships/image" Target="../media/image1040.png"/><Relationship Id="rId9" Type="http://schemas.openxmlformats.org/officeDocument/2006/relationships/image" Target="../media/image96.png"/><Relationship Id="rId14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75.png"/><Relationship Id="rId3" Type="http://schemas.openxmlformats.org/officeDocument/2006/relationships/image" Target="../media/image76.png"/><Relationship Id="rId7" Type="http://schemas.openxmlformats.org/officeDocument/2006/relationships/image" Target="../media/image94.png"/><Relationship Id="rId12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5" Type="http://schemas.openxmlformats.org/officeDocument/2006/relationships/image" Target="../media/image107.png"/><Relationship Id="rId10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6.png"/><Relationship Id="rId1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11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09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5" Type="http://schemas.openxmlformats.org/officeDocument/2006/relationships/image" Target="../media/image113.png"/><Relationship Id="rId15" Type="http://schemas.openxmlformats.org/officeDocument/2006/relationships/image" Target="../media/image24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40.png"/><Relationship Id="rId26" Type="http://schemas.openxmlformats.org/officeDocument/2006/relationships/image" Target="../media/image133.png"/><Relationship Id="rId3" Type="http://schemas.openxmlformats.org/officeDocument/2006/relationships/image" Target="../media/image109.png"/><Relationship Id="rId21" Type="http://schemas.openxmlformats.org/officeDocument/2006/relationships/image" Target="../media/image119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2.png"/><Relationship Id="rId2" Type="http://schemas.openxmlformats.org/officeDocument/2006/relationships/image" Target="../media/image139.png"/><Relationship Id="rId16" Type="http://schemas.openxmlformats.org/officeDocument/2006/relationships/image" Target="../media/image129.png"/><Relationship Id="rId20" Type="http://schemas.openxmlformats.org/officeDocument/2006/relationships/image" Target="../media/image118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1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23.png"/><Relationship Id="rId28" Type="http://schemas.openxmlformats.org/officeDocument/2006/relationships/image" Target="../media/image135.png"/><Relationship Id="rId10" Type="http://schemas.openxmlformats.org/officeDocument/2006/relationships/image" Target="../media/image24.png"/><Relationship Id="rId19" Type="http://schemas.openxmlformats.org/officeDocument/2006/relationships/image" Target="../media/image117.png"/><Relationship Id="rId31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21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17.png"/><Relationship Id="rId26" Type="http://schemas.openxmlformats.org/officeDocument/2006/relationships/image" Target="../media/image134.png"/><Relationship Id="rId3" Type="http://schemas.openxmlformats.org/officeDocument/2006/relationships/image" Target="../media/image109.png"/><Relationship Id="rId21" Type="http://schemas.openxmlformats.org/officeDocument/2006/relationships/image" Target="../media/image121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3.png"/><Relationship Id="rId2" Type="http://schemas.openxmlformats.org/officeDocument/2006/relationships/image" Target="../media/image141.png"/><Relationship Id="rId16" Type="http://schemas.openxmlformats.org/officeDocument/2006/relationships/image" Target="../media/image129.png"/><Relationship Id="rId20" Type="http://schemas.openxmlformats.org/officeDocument/2006/relationships/image" Target="../media/image119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2.png"/><Relationship Id="rId5" Type="http://schemas.openxmlformats.org/officeDocument/2006/relationships/image" Target="../media/image142.png"/><Relationship Id="rId15" Type="http://schemas.openxmlformats.org/officeDocument/2006/relationships/image" Target="../media/image128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24.png"/><Relationship Id="rId19" Type="http://schemas.openxmlformats.org/officeDocument/2006/relationships/image" Target="../media/image118.png"/><Relationship Id="rId31" Type="http://schemas.openxmlformats.org/officeDocument/2006/relationships/image" Target="../media/image140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23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44.png"/><Relationship Id="rId26" Type="http://schemas.openxmlformats.org/officeDocument/2006/relationships/image" Target="../media/image134.png"/><Relationship Id="rId3" Type="http://schemas.openxmlformats.org/officeDocument/2006/relationships/image" Target="../media/image109.png"/><Relationship Id="rId21" Type="http://schemas.openxmlformats.org/officeDocument/2006/relationships/image" Target="../media/image121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3.png"/><Relationship Id="rId2" Type="http://schemas.openxmlformats.org/officeDocument/2006/relationships/image" Target="../media/image143.png"/><Relationship Id="rId16" Type="http://schemas.openxmlformats.org/officeDocument/2006/relationships/image" Target="../media/image129.png"/><Relationship Id="rId20" Type="http://schemas.openxmlformats.org/officeDocument/2006/relationships/image" Target="../media/image119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2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24.png"/><Relationship Id="rId19" Type="http://schemas.openxmlformats.org/officeDocument/2006/relationships/image" Target="../media/image118.png"/><Relationship Id="rId31" Type="http://schemas.openxmlformats.org/officeDocument/2006/relationships/image" Target="../media/image140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23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46.png"/><Relationship Id="rId26" Type="http://schemas.openxmlformats.org/officeDocument/2006/relationships/image" Target="../media/image135.png"/><Relationship Id="rId3" Type="http://schemas.openxmlformats.org/officeDocument/2006/relationships/image" Target="../media/image109.png"/><Relationship Id="rId21" Type="http://schemas.openxmlformats.org/officeDocument/2006/relationships/image" Target="../media/image123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4.png"/><Relationship Id="rId2" Type="http://schemas.openxmlformats.org/officeDocument/2006/relationships/image" Target="../media/image145.png"/><Relationship Id="rId16" Type="http://schemas.openxmlformats.org/officeDocument/2006/relationships/image" Target="../media/image129.png"/><Relationship Id="rId20" Type="http://schemas.openxmlformats.org/officeDocument/2006/relationships/image" Target="../media/image121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3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24.png"/><Relationship Id="rId19" Type="http://schemas.openxmlformats.org/officeDocument/2006/relationships/image" Target="../media/image119.png"/><Relationship Id="rId31" Type="http://schemas.openxmlformats.org/officeDocument/2006/relationships/image" Target="../media/image140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48.png"/><Relationship Id="rId26" Type="http://schemas.openxmlformats.org/officeDocument/2006/relationships/image" Target="../media/image136.png"/><Relationship Id="rId3" Type="http://schemas.openxmlformats.org/officeDocument/2006/relationships/image" Target="../media/image109.png"/><Relationship Id="rId21" Type="http://schemas.openxmlformats.org/officeDocument/2006/relationships/image" Target="../media/image131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5.png"/><Relationship Id="rId2" Type="http://schemas.openxmlformats.org/officeDocument/2006/relationships/image" Target="../media/image147.png"/><Relationship Id="rId16" Type="http://schemas.openxmlformats.org/officeDocument/2006/relationships/image" Target="../media/image129.png"/><Relationship Id="rId20" Type="http://schemas.openxmlformats.org/officeDocument/2006/relationships/image" Target="../media/image123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24.png"/><Relationship Id="rId19" Type="http://schemas.openxmlformats.org/officeDocument/2006/relationships/image" Target="../media/image121.png"/><Relationship Id="rId31" Type="http://schemas.openxmlformats.org/officeDocument/2006/relationships/image" Target="../media/image140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21.png"/><Relationship Id="rId26" Type="http://schemas.openxmlformats.org/officeDocument/2006/relationships/image" Target="../media/image137.png"/><Relationship Id="rId3" Type="http://schemas.openxmlformats.org/officeDocument/2006/relationships/image" Target="../media/image109.png"/><Relationship Id="rId21" Type="http://schemas.openxmlformats.org/officeDocument/2006/relationships/image" Target="../media/image132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6.png"/><Relationship Id="rId2" Type="http://schemas.openxmlformats.org/officeDocument/2006/relationships/image" Target="../media/image149.png"/><Relationship Id="rId16" Type="http://schemas.openxmlformats.org/officeDocument/2006/relationships/image" Target="../media/image129.png"/><Relationship Id="rId20" Type="http://schemas.openxmlformats.org/officeDocument/2006/relationships/image" Target="../media/image131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5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4.png"/><Relationship Id="rId28" Type="http://schemas.openxmlformats.org/officeDocument/2006/relationships/image" Target="../media/image148.png"/><Relationship Id="rId10" Type="http://schemas.openxmlformats.org/officeDocument/2006/relationships/image" Target="../media/image24.png"/><Relationship Id="rId19" Type="http://schemas.openxmlformats.org/officeDocument/2006/relationships/image" Target="../media/image123.png"/><Relationship Id="rId31" Type="http://schemas.openxmlformats.org/officeDocument/2006/relationships/image" Target="../media/image140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16.png"/><Relationship Id="rId26" Type="http://schemas.openxmlformats.org/officeDocument/2006/relationships/image" Target="../media/image136.png"/><Relationship Id="rId3" Type="http://schemas.openxmlformats.org/officeDocument/2006/relationships/image" Target="../media/image109.png"/><Relationship Id="rId21" Type="http://schemas.openxmlformats.org/officeDocument/2006/relationships/image" Target="../media/image131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5.png"/><Relationship Id="rId2" Type="http://schemas.openxmlformats.org/officeDocument/2006/relationships/image" Target="../media/image150.png"/><Relationship Id="rId16" Type="http://schemas.openxmlformats.org/officeDocument/2006/relationships/image" Target="../media/image129.png"/><Relationship Id="rId20" Type="http://schemas.openxmlformats.org/officeDocument/2006/relationships/image" Target="../media/image151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24.png"/><Relationship Id="rId19" Type="http://schemas.openxmlformats.org/officeDocument/2006/relationships/image" Target="../media/image121.png"/><Relationship Id="rId31" Type="http://schemas.openxmlformats.org/officeDocument/2006/relationships/image" Target="../media/image144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16.png"/><Relationship Id="rId26" Type="http://schemas.openxmlformats.org/officeDocument/2006/relationships/image" Target="../media/image136.png"/><Relationship Id="rId3" Type="http://schemas.openxmlformats.org/officeDocument/2006/relationships/image" Target="../media/image109.png"/><Relationship Id="rId21" Type="http://schemas.openxmlformats.org/officeDocument/2006/relationships/image" Target="../media/image153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5.png"/><Relationship Id="rId2" Type="http://schemas.openxmlformats.org/officeDocument/2006/relationships/image" Target="../media/image152.png"/><Relationship Id="rId16" Type="http://schemas.openxmlformats.org/officeDocument/2006/relationships/image" Target="../media/image129.png"/><Relationship Id="rId20" Type="http://schemas.openxmlformats.org/officeDocument/2006/relationships/image" Target="../media/image123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24.png"/><Relationship Id="rId19" Type="http://schemas.openxmlformats.org/officeDocument/2006/relationships/image" Target="../media/image121.png"/><Relationship Id="rId31" Type="http://schemas.openxmlformats.org/officeDocument/2006/relationships/image" Target="../media/image144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16.png"/><Relationship Id="rId26" Type="http://schemas.openxmlformats.org/officeDocument/2006/relationships/image" Target="../media/image136.png"/><Relationship Id="rId3" Type="http://schemas.openxmlformats.org/officeDocument/2006/relationships/image" Target="../media/image109.png"/><Relationship Id="rId21" Type="http://schemas.openxmlformats.org/officeDocument/2006/relationships/image" Target="../media/image131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5.png"/><Relationship Id="rId2" Type="http://schemas.openxmlformats.org/officeDocument/2006/relationships/image" Target="../media/image154.png"/><Relationship Id="rId16" Type="http://schemas.openxmlformats.org/officeDocument/2006/relationships/image" Target="../media/image129.png"/><Relationship Id="rId20" Type="http://schemas.openxmlformats.org/officeDocument/2006/relationships/image" Target="../media/image123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24.png"/><Relationship Id="rId19" Type="http://schemas.openxmlformats.org/officeDocument/2006/relationships/image" Target="../media/image121.png"/><Relationship Id="rId31" Type="http://schemas.openxmlformats.org/officeDocument/2006/relationships/image" Target="../media/image144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2.png"/><Relationship Id="rId27" Type="http://schemas.openxmlformats.org/officeDocument/2006/relationships/image" Target="../media/image155.png"/><Relationship Id="rId30" Type="http://schemas.openxmlformats.org/officeDocument/2006/relationships/image" Target="../media/image14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5.png"/><Relationship Id="rId3" Type="http://schemas.openxmlformats.org/officeDocument/2006/relationships/image" Target="../media/image108.png"/><Relationship Id="rId21" Type="http://schemas.openxmlformats.org/officeDocument/2006/relationships/image" Target="../media/image123.png"/><Relationship Id="rId7" Type="http://schemas.openxmlformats.org/officeDocument/2006/relationships/image" Target="../media/image113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4.png"/><Relationship Id="rId2" Type="http://schemas.openxmlformats.org/officeDocument/2006/relationships/image" Target="../media/image154.png"/><Relationship Id="rId16" Type="http://schemas.openxmlformats.org/officeDocument/2006/relationships/image" Target="../media/image128.png"/><Relationship Id="rId20" Type="http://schemas.openxmlformats.org/officeDocument/2006/relationships/image" Target="../media/image121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24.png"/><Relationship Id="rId24" Type="http://schemas.openxmlformats.org/officeDocument/2006/relationships/image" Target="../media/image133.png"/><Relationship Id="rId32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7.png"/><Relationship Id="rId23" Type="http://schemas.openxmlformats.org/officeDocument/2006/relationships/image" Target="../media/image132.png"/><Relationship Id="rId28" Type="http://schemas.openxmlformats.org/officeDocument/2006/relationships/image" Target="../media/image138.png"/><Relationship Id="rId10" Type="http://schemas.openxmlformats.org/officeDocument/2006/relationships/image" Target="../media/image122.png"/><Relationship Id="rId19" Type="http://schemas.openxmlformats.org/officeDocument/2006/relationships/image" Target="../media/image116.png"/><Relationship Id="rId31" Type="http://schemas.openxmlformats.org/officeDocument/2006/relationships/image" Target="../media/image146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Relationship Id="rId14" Type="http://schemas.openxmlformats.org/officeDocument/2006/relationships/image" Target="../media/image126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48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16.png"/><Relationship Id="rId26" Type="http://schemas.openxmlformats.org/officeDocument/2006/relationships/image" Target="../media/image136.png"/><Relationship Id="rId3" Type="http://schemas.openxmlformats.org/officeDocument/2006/relationships/image" Target="../media/image109.png"/><Relationship Id="rId21" Type="http://schemas.openxmlformats.org/officeDocument/2006/relationships/image" Target="../media/image131.png"/><Relationship Id="rId7" Type="http://schemas.openxmlformats.org/officeDocument/2006/relationships/image" Target="../media/image11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5.png"/><Relationship Id="rId2" Type="http://schemas.openxmlformats.org/officeDocument/2006/relationships/image" Target="../media/image154.png"/><Relationship Id="rId16" Type="http://schemas.openxmlformats.org/officeDocument/2006/relationships/image" Target="../media/image129.png"/><Relationship Id="rId20" Type="http://schemas.openxmlformats.org/officeDocument/2006/relationships/image" Target="../media/image123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24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8.png"/><Relationship Id="rId23" Type="http://schemas.openxmlformats.org/officeDocument/2006/relationships/image" Target="../media/image133.png"/><Relationship Id="rId28" Type="http://schemas.openxmlformats.org/officeDocument/2006/relationships/image" Target="../media/image155.png"/><Relationship Id="rId10" Type="http://schemas.openxmlformats.org/officeDocument/2006/relationships/image" Target="../media/image24.png"/><Relationship Id="rId19" Type="http://schemas.openxmlformats.org/officeDocument/2006/relationships/image" Target="../media/image121.png"/><Relationship Id="rId31" Type="http://schemas.openxmlformats.org/officeDocument/2006/relationships/image" Target="../media/image144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2.png"/><Relationship Id="rId27" Type="http://schemas.openxmlformats.org/officeDocument/2006/relationships/image" Target="../media/image138.png"/><Relationship Id="rId30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5.png"/><Relationship Id="rId3" Type="http://schemas.openxmlformats.org/officeDocument/2006/relationships/image" Target="../media/image157.png"/><Relationship Id="rId21" Type="http://schemas.openxmlformats.org/officeDocument/2006/relationships/image" Target="../media/image123.png"/><Relationship Id="rId7" Type="http://schemas.openxmlformats.org/officeDocument/2006/relationships/image" Target="../media/image113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4.png"/><Relationship Id="rId33" Type="http://schemas.openxmlformats.org/officeDocument/2006/relationships/image" Target="../media/image158.png"/><Relationship Id="rId2" Type="http://schemas.openxmlformats.org/officeDocument/2006/relationships/image" Target="../media/image109.jpeg"/><Relationship Id="rId16" Type="http://schemas.openxmlformats.org/officeDocument/2006/relationships/image" Target="../media/image128.png"/><Relationship Id="rId20" Type="http://schemas.openxmlformats.org/officeDocument/2006/relationships/image" Target="../media/image121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24.png"/><Relationship Id="rId24" Type="http://schemas.openxmlformats.org/officeDocument/2006/relationships/image" Target="../media/image133.png"/><Relationship Id="rId32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7.png"/><Relationship Id="rId23" Type="http://schemas.openxmlformats.org/officeDocument/2006/relationships/image" Target="../media/image132.png"/><Relationship Id="rId28" Type="http://schemas.openxmlformats.org/officeDocument/2006/relationships/image" Target="../media/image138.png"/><Relationship Id="rId10" Type="http://schemas.openxmlformats.org/officeDocument/2006/relationships/image" Target="../media/image122.png"/><Relationship Id="rId19" Type="http://schemas.openxmlformats.org/officeDocument/2006/relationships/image" Target="../media/image116.png"/><Relationship Id="rId31" Type="http://schemas.openxmlformats.org/officeDocument/2006/relationships/image" Target="../media/image146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Relationship Id="rId14" Type="http://schemas.openxmlformats.org/officeDocument/2006/relationships/image" Target="../media/image126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48.png"/><Relationship Id="rId8" Type="http://schemas.openxmlformats.org/officeDocument/2006/relationships/image" Target="../media/image11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21.png"/><Relationship Id="rId26" Type="http://schemas.openxmlformats.org/officeDocument/2006/relationships/image" Target="../media/image138.png"/><Relationship Id="rId3" Type="http://schemas.openxmlformats.org/officeDocument/2006/relationships/image" Target="../media/image111.png"/><Relationship Id="rId21" Type="http://schemas.openxmlformats.org/officeDocument/2006/relationships/image" Target="../media/image132.png"/><Relationship Id="rId7" Type="http://schemas.openxmlformats.org/officeDocument/2006/relationships/image" Target="../media/image115.png"/><Relationship Id="rId12" Type="http://schemas.openxmlformats.org/officeDocument/2006/relationships/image" Target="../media/image126.png"/><Relationship Id="rId17" Type="http://schemas.openxmlformats.org/officeDocument/2006/relationships/image" Target="../media/image116.png"/><Relationship Id="rId25" Type="http://schemas.openxmlformats.org/officeDocument/2006/relationships/image" Target="../media/image136.png"/><Relationship Id="rId2" Type="http://schemas.openxmlformats.org/officeDocument/2006/relationships/image" Target="../media/image109.png"/><Relationship Id="rId16" Type="http://schemas.openxmlformats.org/officeDocument/2006/relationships/image" Target="../media/image130.png"/><Relationship Id="rId20" Type="http://schemas.openxmlformats.org/officeDocument/2006/relationships/image" Target="../media/image131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5.png"/><Relationship Id="rId24" Type="http://schemas.openxmlformats.org/officeDocument/2006/relationships/image" Target="../media/image135.png"/><Relationship Id="rId5" Type="http://schemas.openxmlformats.org/officeDocument/2006/relationships/image" Target="../media/image113.png"/><Relationship Id="rId15" Type="http://schemas.openxmlformats.org/officeDocument/2006/relationships/image" Target="../media/image129.png"/><Relationship Id="rId23" Type="http://schemas.openxmlformats.org/officeDocument/2006/relationships/image" Target="../media/image134.png"/><Relationship Id="rId28" Type="http://schemas.openxmlformats.org/officeDocument/2006/relationships/image" Target="../media/image148.png"/><Relationship Id="rId10" Type="http://schemas.openxmlformats.org/officeDocument/2006/relationships/image" Target="../media/image124.png"/><Relationship Id="rId19" Type="http://schemas.openxmlformats.org/officeDocument/2006/relationships/image" Target="../media/image123.png"/><Relationship Id="rId31" Type="http://schemas.openxmlformats.org/officeDocument/2006/relationships/image" Target="../media/image159.png"/><Relationship Id="rId4" Type="http://schemas.openxmlformats.org/officeDocument/2006/relationships/image" Target="../media/image112.png"/><Relationship Id="rId9" Type="http://schemas.openxmlformats.org/officeDocument/2006/relationships/image" Target="../media/image24.png"/><Relationship Id="rId14" Type="http://schemas.openxmlformats.org/officeDocument/2006/relationships/image" Target="../media/image128.png"/><Relationship Id="rId22" Type="http://schemas.openxmlformats.org/officeDocument/2006/relationships/image" Target="../media/image133.png"/><Relationship Id="rId27" Type="http://schemas.openxmlformats.org/officeDocument/2006/relationships/image" Target="../media/image155.png"/><Relationship Id="rId30" Type="http://schemas.openxmlformats.org/officeDocument/2006/relationships/image" Target="../media/image14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5.png"/><Relationship Id="rId3" Type="http://schemas.openxmlformats.org/officeDocument/2006/relationships/image" Target="../media/image161.png"/><Relationship Id="rId21" Type="http://schemas.openxmlformats.org/officeDocument/2006/relationships/image" Target="../media/image123.png"/><Relationship Id="rId7" Type="http://schemas.openxmlformats.org/officeDocument/2006/relationships/image" Target="../media/image113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4.png"/><Relationship Id="rId2" Type="http://schemas.openxmlformats.org/officeDocument/2006/relationships/image" Target="../media/image160.png"/><Relationship Id="rId16" Type="http://schemas.openxmlformats.org/officeDocument/2006/relationships/image" Target="../media/image128.png"/><Relationship Id="rId20" Type="http://schemas.openxmlformats.org/officeDocument/2006/relationships/image" Target="../media/image121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24.png"/><Relationship Id="rId24" Type="http://schemas.openxmlformats.org/officeDocument/2006/relationships/image" Target="../media/image133.png"/><Relationship Id="rId32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7.png"/><Relationship Id="rId23" Type="http://schemas.openxmlformats.org/officeDocument/2006/relationships/image" Target="../media/image132.png"/><Relationship Id="rId28" Type="http://schemas.openxmlformats.org/officeDocument/2006/relationships/image" Target="../media/image138.png"/><Relationship Id="rId10" Type="http://schemas.openxmlformats.org/officeDocument/2006/relationships/image" Target="../media/image122.png"/><Relationship Id="rId19" Type="http://schemas.openxmlformats.org/officeDocument/2006/relationships/image" Target="../media/image116.png"/><Relationship Id="rId31" Type="http://schemas.openxmlformats.org/officeDocument/2006/relationships/image" Target="../media/image146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Relationship Id="rId14" Type="http://schemas.openxmlformats.org/officeDocument/2006/relationships/image" Target="../media/image126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4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5.png"/><Relationship Id="rId3" Type="http://schemas.openxmlformats.org/officeDocument/2006/relationships/image" Target="../media/image6.JPG"/><Relationship Id="rId21" Type="http://schemas.openxmlformats.org/officeDocument/2006/relationships/image" Target="../media/image123.png"/><Relationship Id="rId7" Type="http://schemas.openxmlformats.org/officeDocument/2006/relationships/image" Target="../media/image113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4.png"/><Relationship Id="rId2" Type="http://schemas.openxmlformats.org/officeDocument/2006/relationships/image" Target="../media/image162.png"/><Relationship Id="rId16" Type="http://schemas.openxmlformats.org/officeDocument/2006/relationships/image" Target="../media/image128.png"/><Relationship Id="rId20" Type="http://schemas.openxmlformats.org/officeDocument/2006/relationships/image" Target="../media/image121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24.png"/><Relationship Id="rId24" Type="http://schemas.openxmlformats.org/officeDocument/2006/relationships/image" Target="../media/image133.png"/><Relationship Id="rId32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7.png"/><Relationship Id="rId23" Type="http://schemas.openxmlformats.org/officeDocument/2006/relationships/image" Target="../media/image132.png"/><Relationship Id="rId28" Type="http://schemas.openxmlformats.org/officeDocument/2006/relationships/image" Target="../media/image138.png"/><Relationship Id="rId10" Type="http://schemas.openxmlformats.org/officeDocument/2006/relationships/image" Target="../media/image122.png"/><Relationship Id="rId19" Type="http://schemas.openxmlformats.org/officeDocument/2006/relationships/image" Target="../media/image116.png"/><Relationship Id="rId31" Type="http://schemas.openxmlformats.org/officeDocument/2006/relationships/image" Target="../media/image146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Relationship Id="rId14" Type="http://schemas.openxmlformats.org/officeDocument/2006/relationships/image" Target="../media/image126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n_Bentley_(computer_scientist)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dimension!E.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35.png"/><Relationship Id="rId9" Type="http://schemas.openxmlformats.org/officeDocument/2006/relationships/image" Target="../media/image22.png"/><Relationship Id="rId1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5.jp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7.png"/><Relationship Id="rId1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0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image" Target="../media/image48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61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3" Type="http://schemas.openxmlformats.org/officeDocument/2006/relationships/image" Target="../media/image62.png"/><Relationship Id="rId7" Type="http://schemas.openxmlformats.org/officeDocument/2006/relationships/image" Target="../media/image21.png"/><Relationship Id="rId12" Type="http://schemas.openxmlformats.org/officeDocument/2006/relationships/image" Target="../media/image60.png"/><Relationship Id="rId2" Type="http://schemas.openxmlformats.org/officeDocument/2006/relationships/image" Target="../media/image2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.png"/><Relationship Id="rId3" Type="http://schemas.openxmlformats.org/officeDocument/2006/relationships/image" Target="../media/image63.png"/><Relationship Id="rId7" Type="http://schemas.openxmlformats.org/officeDocument/2006/relationships/image" Target="../media/image21.png"/><Relationship Id="rId12" Type="http://schemas.openxmlformats.org/officeDocument/2006/relationships/image" Target="../media/image60.png"/><Relationship Id="rId2" Type="http://schemas.openxmlformats.org/officeDocument/2006/relationships/image" Target="../media/image2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6.gif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8.png"/><Relationship Id="rId5" Type="http://schemas.openxmlformats.org/officeDocument/2006/relationships/image" Target="../media/image67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66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22.png"/><Relationship Id="rId12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210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2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16.png"/><Relationship Id="rId10" Type="http://schemas.openxmlformats.org/officeDocument/2006/relationships/image" Target="../media/image82.png"/><Relationship Id="rId4" Type="http://schemas.openxmlformats.org/officeDocument/2006/relationships/image" Target="../media/image12.png"/><Relationship Id="rId9" Type="http://schemas.openxmlformats.org/officeDocument/2006/relationships/image" Target="../media/image81.png"/><Relationship Id="rId1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image" Target="../media/image22.png"/><Relationship Id="rId7" Type="http://schemas.openxmlformats.org/officeDocument/2006/relationships/image" Target="../media/image85.pn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1.png"/><Relationship Id="rId10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82.png"/><Relationship Id="rId1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9.png"/><Relationship Id="rId3" Type="http://schemas.openxmlformats.org/officeDocument/2006/relationships/image" Target="../media/image22.png"/><Relationship Id="rId7" Type="http://schemas.openxmlformats.org/officeDocument/2006/relationships/image" Target="../media/image87.png"/><Relationship Id="rId12" Type="http://schemas.openxmlformats.org/officeDocument/2006/relationships/image" Target="../media/image16.png"/><Relationship Id="rId2" Type="http://schemas.openxmlformats.org/officeDocument/2006/relationships/image" Target="../media/image2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82.png"/><Relationship Id="rId5" Type="http://schemas.openxmlformats.org/officeDocument/2006/relationships/image" Target="../media/image24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image" Target="../media/image64.png"/><Relationship Id="rId9" Type="http://schemas.openxmlformats.org/officeDocument/2006/relationships/image" Target="../media/image85.png"/><Relationship Id="rId1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2.pn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12" Type="http://schemas.openxmlformats.org/officeDocument/2006/relationships/image" Target="../media/image21.png"/><Relationship Id="rId2" Type="http://schemas.openxmlformats.org/officeDocument/2006/relationships/image" Target="../media/image75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5.png"/><Relationship Id="rId5" Type="http://schemas.openxmlformats.org/officeDocument/2006/relationships/image" Target="../media/image22.png"/><Relationship Id="rId1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740.png"/><Relationship Id="rId14" Type="http://schemas.openxmlformats.org/officeDocument/2006/relationships/image" Target="../media/image7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6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5.png"/><Relationship Id="rId5" Type="http://schemas.openxmlformats.org/officeDocument/2006/relationships/image" Target="../media/image22.png"/><Relationship Id="rId15" Type="http://schemas.openxmlformats.org/officeDocument/2006/relationships/image" Target="../media/image83.png"/><Relationship Id="rId10" Type="http://schemas.openxmlformats.org/officeDocument/2006/relationships/image" Target="../media/image84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92.png"/><Relationship Id="rId5" Type="http://schemas.openxmlformats.org/officeDocument/2006/relationships/image" Target="../media/image78.png"/><Relationship Id="rId15" Type="http://schemas.openxmlformats.org/officeDocument/2006/relationships/image" Target="../media/image81.png"/><Relationship Id="rId10" Type="http://schemas.openxmlformats.org/officeDocument/2006/relationships/image" Target="../media/image16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Relationship Id="rId1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image" Target="../media/image93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930.png"/><Relationship Id="rId5" Type="http://schemas.openxmlformats.org/officeDocument/2006/relationships/image" Target="../media/image78.png"/><Relationship Id="rId15" Type="http://schemas.openxmlformats.org/officeDocument/2006/relationships/image" Target="../media/image81.png"/><Relationship Id="rId10" Type="http://schemas.openxmlformats.org/officeDocument/2006/relationships/image" Target="../media/image37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Relationship Id="rId1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5.png"/><Relationship Id="rId3" Type="http://schemas.openxmlformats.org/officeDocument/2006/relationships/image" Target="../media/image76.png"/><Relationship Id="rId7" Type="http://schemas.openxmlformats.org/officeDocument/2006/relationships/image" Target="../media/image94.png"/><Relationship Id="rId12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6.png"/><Relationship Id="rId1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75.png"/><Relationship Id="rId3" Type="http://schemas.openxmlformats.org/officeDocument/2006/relationships/image" Target="../media/image76.png"/><Relationship Id="rId7" Type="http://schemas.openxmlformats.org/officeDocument/2006/relationships/image" Target="../media/image94.png"/><Relationship Id="rId12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6.png"/><Relationship Id="rId1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KD-Trees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13613"/>
            <a:ext cx="9144000" cy="1655762"/>
          </a:xfrm>
        </p:spPr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183735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7155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77245" y="3044142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566925" y="337973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86126" y="344925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46697" y="3219613"/>
            <a:ext cx="0" cy="17276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(10, 20)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7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31BBE000-712F-44D1-9C27-876F9B4E7CC4}"/>
              </a:ext>
            </a:extLst>
          </p:cNvPr>
          <p:cNvSpPr/>
          <p:nvPr/>
        </p:nvSpPr>
        <p:spPr>
          <a:xfrm>
            <a:off x="2094268" y="2739916"/>
            <a:ext cx="1545455" cy="1392348"/>
          </a:xfrm>
          <a:prstGeom prst="ellipse">
            <a:avLst/>
          </a:prstGeom>
          <a:gradFill flip="none" rotWithShape="1">
            <a:gsLst>
              <a:gs pos="78000">
                <a:srgbClr val="FF9500">
                  <a:alpha val="38000"/>
                </a:srgbClr>
              </a:gs>
              <a:gs pos="85000">
                <a:schemeClr val="accent6">
                  <a:lumMod val="75000"/>
                </a:schemeClr>
              </a:gs>
            </a:gsLst>
            <a:lin ang="0" scaled="0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cxnSp>
        <p:nvCxnSpPr>
          <p:cNvPr id="39" name="Straight Connector 38"/>
          <p:cNvCxnSpPr>
            <a:stCxn id="43" idx="0"/>
          </p:cNvCxnSpPr>
          <p:nvPr/>
        </p:nvCxnSpPr>
        <p:spPr>
          <a:xfrm flipH="1">
            <a:off x="2320595" y="3201885"/>
            <a:ext cx="482358" cy="726474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419173" y="5487250"/>
                <a:ext cx="6632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onsolas" charset="0"/>
                    <a:cs typeface="Consolas" charset="0"/>
                  </a:rPr>
                  <a:t>It </a:t>
                </a:r>
                <a:r>
                  <a:rPr lang="en-US" b="1" i="1" u="sng" dirty="0">
                    <a:solidFill>
                      <a:srgbClr val="F91BFF"/>
                    </a:solidFill>
                    <a:ea typeface="Consolas" charset="0"/>
                    <a:cs typeface="Consolas" charset="0"/>
                  </a:rPr>
                  <a:t>does</a:t>
                </a:r>
                <a:r>
                  <a:rPr lang="en-US" dirty="0">
                    <a:solidFill>
                      <a:srgbClr val="F91BFF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dirty="0">
                    <a:ea typeface="Consolas" charset="0"/>
                    <a:cs typeface="Consolas" charset="0"/>
                  </a:rPr>
                  <a:t>make sense for us to look on the right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ea typeface="Consolas" charset="0"/>
                    <a:cs typeface="Consolas" charset="0"/>
                  </a:rPr>
                  <a:t>, because of the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a typeface="Consolas" charset="0"/>
                    <a:cs typeface="Consolas" charset="0"/>
                  </a:rPr>
                  <a:t>green intersection above</a:t>
                </a:r>
                <a:r>
                  <a:rPr lang="en-US" dirty="0">
                    <a:ea typeface="Consolas" charset="0"/>
                    <a:cs typeface="Consolas" charset="0"/>
                  </a:rPr>
                  <a:t>! We currently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  <a:ea typeface="Consolas" charset="0"/>
                    <a:cs typeface="Consolas" charset="0"/>
                  </a:rPr>
                  <a:t>can’t be certain</a:t>
                </a:r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dirty="0">
                    <a:ea typeface="Consolas" charset="0"/>
                    <a:cs typeface="Consolas" charset="0"/>
                  </a:rPr>
                  <a:t>that there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  <a:ea typeface="Consolas" charset="0"/>
                    <a:cs typeface="Consolas" charset="0"/>
                  </a:rPr>
                  <a:t>aren’t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dirty="0">
                    <a:ea typeface="Consolas" charset="0"/>
                    <a:cs typeface="Consolas" charset="0"/>
                  </a:rPr>
                  <a:t>any nodes in the </a:t>
                </a:r>
                <a:r>
                  <a:rPr lang="en-US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green intersection </a:t>
                </a:r>
                <a:r>
                  <a:rPr lang="en-US" dirty="0">
                    <a:ea typeface="Consolas" charset="0"/>
                    <a:cs typeface="Consolas" charset="0"/>
                  </a:rPr>
                  <a:t>that don’t improve upon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onsolas" charset="0"/>
                    <a:cs typeface="Consolas" charset="0"/>
                  </a:rPr>
                  <a:t>as our choice of nearest neighbor! 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73" y="5487250"/>
                <a:ext cx="6632626" cy="1200329"/>
              </a:xfrm>
              <a:prstGeom prst="rect">
                <a:avLst/>
              </a:prstGeom>
              <a:blipFill>
                <a:blip r:embed="rId3"/>
                <a:stretch>
                  <a:fillRect l="-827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59" y="2888641"/>
            <a:ext cx="1737500" cy="2316667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2CC3BB-3B6B-461C-8EF8-9E11786668A9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2CC3BB-3B6B-461C-8EF8-9E117866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5D9DCE4-E51D-4CD8-B66C-17ABCE727710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5D9DCE4-E51D-4CD8-B66C-17ABCE727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77AD821-BE31-4F46-8182-9A7521B07B42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77AD821-BE31-4F46-8182-9A7521B07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F20B7D-6A53-4230-8E34-2330CEB6CF02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F20B7D-6A53-4230-8E34-2330CEB6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29D315-5D67-4239-9FF0-A415A9A799DB}"/>
                  </a:ext>
                </a:extLst>
              </p:cNvPr>
              <p:cNvSpPr txBox="1"/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29D315-5D67-4239-9FF0-A415A9A79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657FA5-9280-4307-BFC7-CC5C2BE3DD99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657FA5-9280-4307-BFC7-CC5C2BE3D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FCEFAB-F457-4CB2-A20B-41D61E238A9C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FCEFAB-F457-4CB2-A20B-41D61E238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94D5FA0-47C8-4F3E-83C1-E050D9F9778B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94D5FA0-47C8-4F3E-83C1-E050D9F97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51C884-D58E-432E-A205-831F9F101638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51C884-D58E-432E-A205-831F9F101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110155-4122-4597-88D7-B35E7B21B7B1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110155-4122-4597-88D7-B35E7B21B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CD1B3CA-13AE-4952-8BD2-69B286905E01}"/>
                  </a:ext>
                </a:extLst>
              </p:cNvPr>
              <p:cNvSpPr txBox="1"/>
              <p:nvPr/>
            </p:nvSpPr>
            <p:spPr>
              <a:xfrm>
                <a:off x="3419173" y="4096232"/>
                <a:ext cx="399862" cy="317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CD1B3CA-13AE-4952-8BD2-69B286905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73" y="4096232"/>
                <a:ext cx="399862" cy="3179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3D0EFEE-E9F5-41BF-901A-C234608742FC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3D0EFEE-E9F5-41BF-901A-C23460874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riangle 56">
            <a:extLst>
              <a:ext uri="{FF2B5EF4-FFF2-40B4-BE49-F238E27FC236}">
                <a16:creationId xmlns:a16="http://schemas.microsoft.com/office/drawing/2014/main" id="{3E1A07A6-114A-435C-9421-4FEE181C55DD}"/>
              </a:ext>
            </a:extLst>
          </p:cNvPr>
          <p:cNvSpPr/>
          <p:nvPr/>
        </p:nvSpPr>
        <p:spPr>
          <a:xfrm rot="19685572">
            <a:off x="11076680" y="4700373"/>
            <a:ext cx="867782" cy="456247"/>
          </a:xfrm>
          <a:prstGeom prst="triangle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402DA1-32F1-4E0B-8A02-A0FC82D63367}"/>
              </a:ext>
            </a:extLst>
          </p:cNvPr>
          <p:cNvCxnSpPr>
            <a:cxnSpLocks/>
          </p:cNvCxnSpPr>
          <p:nvPr/>
        </p:nvCxnSpPr>
        <p:spPr>
          <a:xfrm>
            <a:off x="11267765" y="4606410"/>
            <a:ext cx="122233" cy="128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4757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1E7DDB27-E147-41E8-95A4-DF93D7125330}"/>
              </a:ext>
            </a:extLst>
          </p:cNvPr>
          <p:cNvSpPr/>
          <p:nvPr/>
        </p:nvSpPr>
        <p:spPr>
          <a:xfrm>
            <a:off x="2105182" y="2753671"/>
            <a:ext cx="1545455" cy="1392348"/>
          </a:xfrm>
          <a:prstGeom prst="ellipse">
            <a:avLst/>
          </a:prstGeom>
          <a:gradFill flip="none" rotWithShape="1">
            <a:gsLst>
              <a:gs pos="78000">
                <a:srgbClr val="FF9500">
                  <a:alpha val="38000"/>
                </a:srgbClr>
              </a:gs>
              <a:gs pos="85000">
                <a:schemeClr val="accent6">
                  <a:lumMod val="75000"/>
                </a:schemeClr>
              </a:gs>
            </a:gsLst>
            <a:lin ang="0" scaled="0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731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cxnSp>
        <p:nvCxnSpPr>
          <p:cNvPr id="39" name="Straight Connector 38"/>
          <p:cNvCxnSpPr>
            <a:stCxn id="43" idx="0"/>
          </p:cNvCxnSpPr>
          <p:nvPr/>
        </p:nvCxnSpPr>
        <p:spPr>
          <a:xfrm flipH="1">
            <a:off x="2331509" y="3201885"/>
            <a:ext cx="471444" cy="740229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395749" y="3283765"/>
            <a:ext cx="113072" cy="128800"/>
          </a:xfrm>
          <a:prstGeom prst="ellipse">
            <a:avLst/>
          </a:prstGeom>
          <a:solidFill>
            <a:srgbClr val="FF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3413679" y="3530294"/>
            <a:ext cx="113072" cy="128800"/>
          </a:xfrm>
          <a:prstGeom prst="ellipse">
            <a:avLst/>
          </a:prstGeom>
          <a:solidFill>
            <a:srgbClr val="FF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373338" y="3019308"/>
            <a:ext cx="113072" cy="128800"/>
          </a:xfrm>
          <a:prstGeom prst="ellipse">
            <a:avLst/>
          </a:prstGeom>
          <a:solidFill>
            <a:srgbClr val="FF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601536" y="2919888"/>
            <a:ext cx="436818" cy="96205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20761" y="3202380"/>
                <a:ext cx="31062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Non-empty intersection </a:t>
                </a:r>
                <a:r>
                  <a:rPr lang="en-US" i="1" dirty="0">
                    <a:solidFill>
                      <a:srgbClr val="F91BFF"/>
                    </a:solidFill>
                  </a:rPr>
                  <a:t>might</a:t>
                </a:r>
                <a:r>
                  <a:rPr lang="en-US" dirty="0"/>
                  <a:t> contain </a:t>
                </a:r>
                <a:r>
                  <a:rPr lang="en-US" b="1" dirty="0">
                    <a:solidFill>
                      <a:srgbClr val="FF0000"/>
                    </a:solidFill>
                  </a:rPr>
                  <a:t>many neighbors </a:t>
                </a:r>
                <a:r>
                  <a:rPr lang="en-US" b="1" dirty="0">
                    <a:solidFill>
                      <a:srgbClr val="00B0F0"/>
                    </a:solidFill>
                  </a:rPr>
                  <a:t>closer to anchor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/>
                  <a:t>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761" y="3202380"/>
                <a:ext cx="3106270" cy="923330"/>
              </a:xfrm>
              <a:prstGeom prst="rect">
                <a:avLst/>
              </a:prstGeom>
              <a:blipFill>
                <a:blip r:embed="rId3"/>
                <a:stretch>
                  <a:fillRect l="-1768" t="-3289" r="-157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4B11DC-859B-416E-942F-FEFBB03A21AD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4B11DC-859B-416E-942F-FEFBB03A2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E9423EC-C9FA-4814-90FA-CC82B964F731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E9423EC-C9FA-4814-90FA-CC82B964F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8F078C-43E5-4B5B-9238-4B0030980E45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8F078C-43E5-4B5B-9238-4B0030980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C44D9B6-4263-43AF-B8DF-91AC7EEAD3F8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C44D9B6-4263-43AF-B8DF-91AC7EEA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C5799DB-9A94-4149-B3C8-5784E54C8875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C5799DB-9A94-4149-B3C8-5784E54C8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77B436-BCE1-4390-9E99-924FAD90A80A}"/>
                  </a:ext>
                </a:extLst>
              </p:cNvPr>
              <p:cNvSpPr/>
              <p:nvPr/>
            </p:nvSpPr>
            <p:spPr>
              <a:xfrm>
                <a:off x="2151440" y="3548239"/>
                <a:ext cx="4011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77B436-BCE1-4390-9E99-924FAD90A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40" y="3548239"/>
                <a:ext cx="40119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B94AD5-41CA-4949-90E4-32E7413C12E7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B94AD5-41CA-4949-90E4-32E7413C1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D30C415-FBF2-4D61-90BD-42A9AC5CE6A2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D30C415-FBF2-4D61-90BD-42A9AC5CE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73F8F40-F8DE-4350-BA1F-93CDB906A056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73F8F40-F8DE-4350-BA1F-93CDB906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7657A4-ADC3-4564-B45A-E5A82109CBDF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7657A4-ADC3-4564-B45A-E5A82109C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19A58D6-AA6A-4493-87CB-2DBC2C1B1B3D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19A58D6-AA6A-4493-87CB-2DBC2C1B1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riangle 56">
            <a:extLst>
              <a:ext uri="{FF2B5EF4-FFF2-40B4-BE49-F238E27FC236}">
                <a16:creationId xmlns:a16="http://schemas.microsoft.com/office/drawing/2014/main" id="{C854E059-01EE-4AF4-9DB1-4E1ADA07402C}"/>
              </a:ext>
            </a:extLst>
          </p:cNvPr>
          <p:cNvSpPr/>
          <p:nvPr/>
        </p:nvSpPr>
        <p:spPr>
          <a:xfrm rot="19685572">
            <a:off x="11076680" y="4700373"/>
            <a:ext cx="867782" cy="456247"/>
          </a:xfrm>
          <a:prstGeom prst="triangle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EEBED28-F598-4ED1-B532-CE9A6DD3E506}"/>
              </a:ext>
            </a:extLst>
          </p:cNvPr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BE1448-F02E-4222-8ACA-60A441C57440}"/>
                  </a:ext>
                </a:extLst>
              </p:cNvPr>
              <p:cNvSpPr txBox="1"/>
              <p:nvPr/>
            </p:nvSpPr>
            <p:spPr>
              <a:xfrm>
                <a:off x="3419173" y="4096232"/>
                <a:ext cx="399862" cy="317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BE1448-F02E-4222-8ACA-60A441C5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73" y="4096232"/>
                <a:ext cx="399862" cy="3179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BB6EAA-E168-43A6-A237-5D43221019FE}"/>
              </a:ext>
            </a:extLst>
          </p:cNvPr>
          <p:cNvCxnSpPr>
            <a:cxnSpLocks/>
          </p:cNvCxnSpPr>
          <p:nvPr/>
        </p:nvCxnSpPr>
        <p:spPr>
          <a:xfrm>
            <a:off x="11267765" y="4606410"/>
            <a:ext cx="122233" cy="128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28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D047F743-EA8A-4ACE-BB57-9DB300B743A2}"/>
              </a:ext>
            </a:extLst>
          </p:cNvPr>
          <p:cNvSpPr/>
          <p:nvPr/>
        </p:nvSpPr>
        <p:spPr>
          <a:xfrm>
            <a:off x="2097437" y="2745107"/>
            <a:ext cx="1545455" cy="1392348"/>
          </a:xfrm>
          <a:prstGeom prst="ellipse">
            <a:avLst/>
          </a:prstGeom>
          <a:gradFill flip="none" rotWithShape="1">
            <a:gsLst>
              <a:gs pos="78000">
                <a:srgbClr val="FF9500">
                  <a:alpha val="38000"/>
                </a:srgbClr>
              </a:gs>
              <a:gs pos="85000">
                <a:schemeClr val="accent6">
                  <a:lumMod val="75000"/>
                </a:schemeClr>
              </a:gs>
            </a:gsLst>
            <a:lin ang="0" scaled="0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731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cxnSp>
        <p:nvCxnSpPr>
          <p:cNvPr id="39" name="Straight Connector 38"/>
          <p:cNvCxnSpPr>
            <a:stCxn id="43" idx="0"/>
          </p:cNvCxnSpPr>
          <p:nvPr/>
        </p:nvCxnSpPr>
        <p:spPr>
          <a:xfrm flipH="1">
            <a:off x="2375881" y="3201885"/>
            <a:ext cx="427072" cy="731665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395749" y="3283765"/>
            <a:ext cx="113072" cy="128800"/>
          </a:xfrm>
          <a:prstGeom prst="ellipse">
            <a:avLst/>
          </a:prstGeom>
          <a:solidFill>
            <a:srgbClr val="FF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3413679" y="3530294"/>
            <a:ext cx="113072" cy="128800"/>
          </a:xfrm>
          <a:prstGeom prst="ellipse">
            <a:avLst/>
          </a:prstGeom>
          <a:solidFill>
            <a:srgbClr val="FF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373338" y="3019308"/>
            <a:ext cx="113072" cy="128800"/>
          </a:xfrm>
          <a:prstGeom prst="ellipse">
            <a:avLst/>
          </a:prstGeom>
          <a:solidFill>
            <a:srgbClr val="FF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601536" y="2919888"/>
            <a:ext cx="436818" cy="96205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20761" y="3202380"/>
                <a:ext cx="31062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Non-empty intersection </a:t>
                </a:r>
                <a:r>
                  <a:rPr lang="en-US" i="1" dirty="0">
                    <a:solidFill>
                      <a:srgbClr val="F91BFF"/>
                    </a:solidFill>
                  </a:rPr>
                  <a:t>might</a:t>
                </a:r>
                <a:r>
                  <a:rPr lang="en-US" dirty="0"/>
                  <a:t> contain </a:t>
                </a:r>
                <a:r>
                  <a:rPr lang="en-US" b="1" dirty="0">
                    <a:solidFill>
                      <a:srgbClr val="FF0000"/>
                    </a:solidFill>
                  </a:rPr>
                  <a:t>many neighbors </a:t>
                </a:r>
                <a:r>
                  <a:rPr lang="en-US" b="1" dirty="0">
                    <a:solidFill>
                      <a:srgbClr val="00B0F0"/>
                    </a:solidFill>
                  </a:rPr>
                  <a:t>closer to anchor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/>
                  <a:t>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761" y="3202380"/>
                <a:ext cx="3106270" cy="923330"/>
              </a:xfrm>
              <a:prstGeom prst="rect">
                <a:avLst/>
              </a:prstGeom>
              <a:blipFill>
                <a:blip r:embed="rId3"/>
                <a:stretch>
                  <a:fillRect l="-1768" t="-3289" r="-157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urved Connector 41"/>
          <p:cNvCxnSpPr>
            <a:cxnSpLocks/>
            <a:stCxn id="51" idx="2"/>
          </p:cNvCxnSpPr>
          <p:nvPr/>
        </p:nvCxnSpPr>
        <p:spPr>
          <a:xfrm rot="5400000">
            <a:off x="8890868" y="4001960"/>
            <a:ext cx="1022422" cy="3721467"/>
          </a:xfrm>
          <a:prstGeom prst="curved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235824" y="5351483"/>
                <a:ext cx="34962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(Of course, in this case, no progress can be made since the right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is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null</a:t>
                </a:r>
                <a:r>
                  <a:rPr lang="mr-IN" dirty="0">
                    <a:solidFill>
                      <a:schemeClr val="bg1">
                        <a:lumMod val="65000"/>
                      </a:schemeClr>
                    </a:solidFill>
                    <a:ea typeface="Consolas" charset="0"/>
                    <a:cs typeface="Consolas" charset="0"/>
                  </a:rPr>
                  <a:t>…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ea typeface="Consolas" charset="0"/>
                    <a:cs typeface="Consolas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24" y="5351483"/>
                <a:ext cx="3496235" cy="923330"/>
              </a:xfrm>
              <a:prstGeom prst="rect">
                <a:avLst/>
              </a:prstGeom>
              <a:blipFill>
                <a:blip r:embed="rId4"/>
                <a:stretch>
                  <a:fillRect l="-1571" t="-3974" r="-192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DC64A2-0D59-400D-BD97-EB51073B12B0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DC64A2-0D59-400D-BD97-EB51073B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D3D0B77-A84E-45C9-BF27-0D18D296BDFE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D3D0B77-A84E-45C9-BF27-0D18D296B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31BDC1F-7854-45D2-9A2E-180817731DA2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31BDC1F-7854-45D2-9A2E-180817731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2BE6-A3E7-47F5-AB74-02533F9B56CC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C42BE6-A3E7-47F5-AB74-02533F9B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2DE44AC-64FE-4681-8042-64E1CEA7324E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rgbClr val="FF9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2DE44AC-64FE-4681-8042-64E1CEA73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6DCD833-F2E9-42A4-A7B1-C0BE50DE507B}"/>
                  </a:ext>
                </a:extLst>
              </p:cNvPr>
              <p:cNvSpPr/>
              <p:nvPr/>
            </p:nvSpPr>
            <p:spPr>
              <a:xfrm>
                <a:off x="2197646" y="3548094"/>
                <a:ext cx="4011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6DCD833-F2E9-42A4-A7B1-C0BE50DE5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46" y="3548094"/>
                <a:ext cx="40119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AC6E32-7B89-4299-BD11-0F4DCDB2639D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AC6E32-7B89-4299-BD11-0F4DCDB2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D480511-2F10-42AF-8BB1-7CC208B360CF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D480511-2F10-42AF-8BB1-7CC208B36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2CBB3-AD5B-4F41-B84A-58C6B1D6564E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32CBB3-AD5B-4F41-B84A-58C6B1D6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8B63408-D994-4BF0-97EA-EE5DF7C482B8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8B63408-D994-4BF0-97EA-EE5DF7C48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E9D34D-D779-4B3D-810E-7642B10581BB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E9D34D-D779-4B3D-810E-7642B105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2812F45-2E9D-4163-9665-EAE920940789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2812F45-2E9D-4163-9665-EAE920940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angle 56">
            <a:extLst>
              <a:ext uri="{FF2B5EF4-FFF2-40B4-BE49-F238E27FC236}">
                <a16:creationId xmlns:a16="http://schemas.microsoft.com/office/drawing/2014/main" id="{54C58AA4-26AE-4D67-BD5B-B422CD4E75F8}"/>
              </a:ext>
            </a:extLst>
          </p:cNvPr>
          <p:cNvSpPr/>
          <p:nvPr/>
        </p:nvSpPr>
        <p:spPr>
          <a:xfrm rot="19685572">
            <a:off x="11076680" y="4700373"/>
            <a:ext cx="867782" cy="456247"/>
          </a:xfrm>
          <a:prstGeom prst="triangle">
            <a:avLst/>
          </a:prstGeom>
          <a:solidFill>
            <a:schemeClr val="accent6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B79D84-E222-42B9-A09C-C38CBB188F7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1267765" y="4606410"/>
            <a:ext cx="122233" cy="128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496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1423216" y="4881226"/>
            <a:ext cx="2699966" cy="1923561"/>
          </a:xfrm>
          <a:prstGeom prst="rect">
            <a:avLst/>
          </a:prstGeom>
          <a:solidFill>
            <a:srgbClr val="6C36B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731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568599" y="5691051"/>
                <a:ext cx="66326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onsolas" charset="0"/>
                    <a:cs typeface="Consolas" charset="0"/>
                  </a:rPr>
                  <a:t>When moving back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ea typeface="Consolas" charset="0"/>
                    <a:cs typeface="Consolas" charset="0"/>
                  </a:rPr>
                  <a:t>, however, </a:t>
                </a:r>
                <a:r>
                  <a:rPr lang="en-US" b="1" dirty="0">
                    <a:solidFill>
                      <a:srgbClr val="9C38FF"/>
                    </a:solidFill>
                    <a:ea typeface="Consolas" charset="0"/>
                    <a:cs typeface="Consolas" charset="0"/>
                  </a:rPr>
                  <a:t>it does not make any sense to </a:t>
                </a:r>
                <a:r>
                  <a:rPr lang="en-US" b="1" dirty="0" err="1">
                    <a:solidFill>
                      <a:srgbClr val="9C38FF"/>
                    </a:solidFill>
                    <a:ea typeface="Consolas" charset="0"/>
                    <a:cs typeface="Consolas" charset="0"/>
                  </a:rPr>
                  <a:t>recurse</a:t>
                </a:r>
                <a:r>
                  <a:rPr lang="en-US" b="1" dirty="0">
                    <a:solidFill>
                      <a:srgbClr val="9C38FF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dirty="0">
                    <a:solidFill>
                      <a:srgbClr val="9C38FF"/>
                    </a:solidFill>
                    <a:ea typeface="Consolas" charset="0"/>
                    <a:cs typeface="Consolas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  <a:ea typeface="Consolas" charset="0"/>
                    <a:cs typeface="Consolas" charset="0"/>
                  </a:rPr>
                  <a:t>’s</a:t>
                </a:r>
                <a:r>
                  <a:rPr lang="en-US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dirty="0">
                    <a:solidFill>
                      <a:srgbClr val="9C38FF"/>
                    </a:solidFill>
                    <a:ea typeface="Consolas" charset="0"/>
                    <a:cs typeface="Consolas" charset="0"/>
                  </a:rPr>
                  <a:t>left subtree</a:t>
                </a:r>
                <a:r>
                  <a:rPr lang="en-US" dirty="0">
                    <a:ea typeface="Consolas" charset="0"/>
                    <a:cs typeface="Consolas" charset="0"/>
                  </a:rPr>
                  <a:t>, since the </a:t>
                </a:r>
                <a:r>
                  <a:rPr lang="en-US" b="1" dirty="0">
                    <a:solidFill>
                      <a:srgbClr val="FF9500"/>
                    </a:solidFill>
                    <a:ea typeface="Consolas" charset="0"/>
                    <a:cs typeface="Consolas" charset="0"/>
                  </a:rPr>
                  <a:t>candidate circle</a:t>
                </a:r>
                <a:r>
                  <a:rPr lang="en-US" dirty="0">
                    <a:ea typeface="Consolas" charset="0"/>
                    <a:cs typeface="Consolas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does not intersect</a:t>
                </a:r>
                <a:r>
                  <a:rPr lang="en-US" dirty="0">
                    <a:ea typeface="Consolas" charset="0"/>
                    <a:cs typeface="Consolas" charset="0"/>
                  </a:rPr>
                  <a:t> </a:t>
                </a:r>
                <a:r>
                  <a:rPr lang="en-US" b="1" dirty="0">
                    <a:solidFill>
                      <a:srgbClr val="6C36B0"/>
                    </a:solidFill>
                    <a:ea typeface="Consolas" charset="0"/>
                    <a:cs typeface="Consolas" charset="0"/>
                  </a:rPr>
                  <a:t>that half-plane</a:t>
                </a:r>
                <a:r>
                  <a:rPr lang="mr-IN" b="1" dirty="0">
                    <a:solidFill>
                      <a:srgbClr val="6C36B0"/>
                    </a:solidFill>
                    <a:ea typeface="Consolas" charset="0"/>
                    <a:cs typeface="Consolas" charset="0"/>
                  </a:rPr>
                  <a:t>…</a:t>
                </a:r>
                <a:endParaRPr lang="en-US" b="1" dirty="0">
                  <a:solidFill>
                    <a:srgbClr val="6C36B0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99" y="5691051"/>
                <a:ext cx="6632626" cy="923330"/>
              </a:xfrm>
              <a:prstGeom prst="rect">
                <a:avLst/>
              </a:prstGeom>
              <a:blipFill>
                <a:blip r:embed="rId3"/>
                <a:stretch>
                  <a:fillRect l="-735" t="-3974" r="-110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11" y="3227201"/>
            <a:ext cx="1930641" cy="2000846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E473DA-268D-4F96-9396-45F8DFB14FA1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E473DA-268D-4F96-9396-45F8DFB14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A86DB3-B74C-4C7C-8D1B-1AD2221C3E00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7A86DB3-B74C-4C7C-8D1B-1AD2221C3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339320D-3C3E-48E3-ADB6-2C14F63A095B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339320D-3C3E-48E3-ADB6-2C14F63A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E6A76D-B677-4FCB-BC63-1F784EFB38CE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E6A76D-B677-4FCB-BC63-1F784EFB3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062A08-51DB-44BC-85F4-E982CEA2EAB3}"/>
                  </a:ext>
                </a:extLst>
              </p:cNvPr>
              <p:cNvSpPr txBox="1"/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062A08-51DB-44BC-85F4-E982CEA2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CE71FC-EA75-47C0-9D2D-0BB9CE7AF896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CE71FC-EA75-47C0-9D2D-0BB9CE7AF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4FFD31-56D9-4D6E-AE67-18800436526E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4FFD31-56D9-4D6E-AE67-188004365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ECB7826-0572-47A2-AD4B-CD92381DCA98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ECB7826-0572-47A2-AD4B-CD92381DC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581D8-00CB-4878-9A41-57A1E1CD12BC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581D8-00CB-4878-9A41-57A1E1CD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686CA40-28F1-4EE8-9AC4-5856207AA77F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686CA40-28F1-4EE8-9AC4-5856207AA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781F67F-CB18-4DE0-A2FF-955041E2C0AF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781F67F-CB18-4DE0-A2FF-955041E2C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352520-A6A7-40A5-84A2-43159BA02CCA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352520-A6A7-40A5-84A2-43159BA02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C24CEE19-97B8-4E6D-A652-D17F4F45904C}"/>
              </a:ext>
            </a:extLst>
          </p:cNvPr>
          <p:cNvSpPr/>
          <p:nvPr/>
        </p:nvSpPr>
        <p:spPr>
          <a:xfrm>
            <a:off x="2138235" y="2751420"/>
            <a:ext cx="1545455" cy="1392348"/>
          </a:xfrm>
          <a:prstGeom prst="ellipse">
            <a:avLst/>
          </a:prstGeom>
          <a:solidFill>
            <a:schemeClr val="accent2">
              <a:alpha val="3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219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74984" y="176997"/>
            <a:ext cx="1359447" cy="6711846"/>
          </a:xfrm>
          <a:prstGeom prst="rect">
            <a:avLst/>
          </a:prstGeom>
          <a:solidFill>
            <a:srgbClr val="6C36B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731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568599" y="5691051"/>
                <a:ext cx="6632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onsolas" charset="0"/>
                    <a:cs typeface="Consolas" charset="0"/>
                  </a:rPr>
                  <a:t>Similarly, it would be </a:t>
                </a:r>
                <a:r>
                  <a:rPr lang="en-US" b="1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useless</a:t>
                </a:r>
                <a:r>
                  <a:rPr lang="en-US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dirty="0">
                    <a:ea typeface="Consolas" charset="0"/>
                    <a:cs typeface="Consolas" charset="0"/>
                  </a:rPr>
                  <a:t>to reach into </a:t>
                </a:r>
                <a:r>
                  <a:rPr lang="en-US" dirty="0">
                    <a:solidFill>
                      <a:srgbClr val="7030A0"/>
                    </a:solidFill>
                    <a:ea typeface="Consolas" charset="0"/>
                    <a:cs typeface="Consolas" charset="0"/>
                  </a:rPr>
                  <a:t>the left subtree </a:t>
                </a:r>
                <a:r>
                  <a:rPr lang="en-US" dirty="0">
                    <a:ea typeface="Consolas" charset="0"/>
                    <a:cs typeface="Consolas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mr-IN" b="1" dirty="0">
                    <a:solidFill>
                      <a:srgbClr val="00B050"/>
                    </a:solidFill>
                    <a:ea typeface="Consolas" charset="0"/>
                    <a:cs typeface="Consolas" charset="0"/>
                  </a:rPr>
                  <a:t>…</a:t>
                </a:r>
                <a:endParaRPr lang="en-US" b="1" dirty="0">
                  <a:solidFill>
                    <a:srgbClr val="00B050"/>
                  </a:solidFill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99" y="5691051"/>
                <a:ext cx="6632626" cy="369332"/>
              </a:xfrm>
              <a:prstGeom prst="rect">
                <a:avLst/>
              </a:prstGeom>
              <a:blipFill>
                <a:blip r:embed="rId3"/>
                <a:stretch>
                  <a:fillRect l="-7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E23459-3898-4BFE-BF7A-215C0C20B732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E23459-3898-4BFE-BF7A-215C0C20B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28C327-EF33-4E38-865A-A8D6A488A5F2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A28C327-EF33-4E38-865A-A8D6A488A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DD922E-895A-433E-86E5-356C52A4BBA6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solidFill>
                <a:srgbClr val="C08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DD922E-895A-433E-86E5-356C52A4B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AA7A2F-72B1-42A7-AA48-1AD163E98505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AA7A2F-72B1-42A7-AA48-1AD163E98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515D77-5F4F-436B-AE05-4B61AF031CE0}"/>
                  </a:ext>
                </a:extLst>
              </p:cNvPr>
              <p:cNvSpPr txBox="1"/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515D77-5F4F-436B-AE05-4B61AF031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01868EA-4CD0-4513-8200-FDD480CCC3C7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rgbClr val="FF9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01868EA-4CD0-4513-8200-FDD480CCC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B5FE64-09FA-4AE4-A28C-82F30F2769F6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B5FE64-09FA-4AE4-A28C-82F30F276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4F336A4-8CDD-45AD-8CD1-781B1ADA5094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4F336A4-8CDD-45AD-8CD1-781B1ADA5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A58123-8400-4733-A565-4A913B074298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A58123-8400-4733-A565-4A913B074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D840903-DB83-48B4-B81F-8523DAF93DC3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D840903-DB83-48B4-B81F-8523DAF93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FF98C3-4A19-4E84-8DC8-E2188EBCAEE0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FF98C3-4A19-4E84-8DC8-E2188EBCA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A6DE71B-65E6-4F2C-AAB8-E36EF718DB14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A6DE71B-65E6-4F2C-AAB8-E36EF718D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C1A30812-A969-45FA-AE6E-B8B3AB6A5813}"/>
              </a:ext>
            </a:extLst>
          </p:cNvPr>
          <p:cNvSpPr/>
          <p:nvPr/>
        </p:nvSpPr>
        <p:spPr>
          <a:xfrm>
            <a:off x="2144524" y="2750231"/>
            <a:ext cx="1545455" cy="1392348"/>
          </a:xfrm>
          <a:prstGeom prst="ellipse">
            <a:avLst/>
          </a:prstGeom>
          <a:solidFill>
            <a:schemeClr val="accent2">
              <a:alpha val="3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717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731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173843" y="5331258"/>
            <a:ext cx="8243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 dirty="0">
                <a:solidFill>
                  <a:srgbClr val="00B050"/>
                </a:solidFill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This entire process is an example of a</a:t>
            </a:r>
            <a:r>
              <a:rPr lang="en-US" b="1" i="1" dirty="0">
                <a:solidFill>
                  <a:schemeClr val="accent4"/>
                </a:solidFill>
                <a:ea typeface="Consolas" charset="0"/>
                <a:cs typeface="Consolas" charset="0"/>
              </a:rPr>
              <a:t> branch</a:t>
            </a:r>
            <a:r>
              <a:rPr lang="en-US" b="1" i="1" dirty="0">
                <a:ea typeface="Consolas" charset="0"/>
                <a:cs typeface="Consolas" charset="0"/>
              </a:rPr>
              <a:t>-and-</a:t>
            </a:r>
            <a:r>
              <a:rPr lang="en-US" b="1" i="1" dirty="0">
                <a:solidFill>
                  <a:srgbClr val="F91BFF"/>
                </a:solidFill>
                <a:ea typeface="Consolas" charset="0"/>
                <a:cs typeface="Consolas" charset="0"/>
              </a:rPr>
              <a:t>bound</a:t>
            </a:r>
            <a:r>
              <a:rPr lang="en-US" b="1" dirty="0">
                <a:solidFill>
                  <a:schemeClr val="accent4"/>
                </a:solidFill>
                <a:ea typeface="Consolas" charset="0"/>
                <a:cs typeface="Consolas" charset="0"/>
              </a:rPr>
              <a:t> </a:t>
            </a:r>
            <a:r>
              <a:rPr lang="en-US" b="1" dirty="0">
                <a:ea typeface="Consolas" charset="0"/>
                <a:cs typeface="Consolas" charset="0"/>
              </a:rPr>
              <a:t>technique</a:t>
            </a:r>
            <a:r>
              <a:rPr lang="en-US" dirty="0">
                <a:ea typeface="Consolas" charset="0"/>
                <a:cs typeface="Consolas" charset="0"/>
              </a:rPr>
              <a:t>: We only </a:t>
            </a:r>
            <a:r>
              <a:rPr lang="en-US" dirty="0">
                <a:solidFill>
                  <a:schemeClr val="accent4"/>
                </a:solidFill>
                <a:ea typeface="Consolas" charset="0"/>
                <a:cs typeface="Consolas" charset="0"/>
              </a:rPr>
              <a:t>branch towards solutions</a:t>
            </a:r>
            <a:r>
              <a:rPr lang="en-US" dirty="0">
                <a:ea typeface="Consolas" charset="0"/>
                <a:cs typeface="Consolas" charset="0"/>
              </a:rPr>
              <a:t> that are </a:t>
            </a:r>
            <a:r>
              <a:rPr lang="en-US" dirty="0">
                <a:solidFill>
                  <a:srgbClr val="F91BFF"/>
                </a:solidFill>
                <a:ea typeface="Consolas" charset="0"/>
                <a:cs typeface="Consolas" charset="0"/>
              </a:rPr>
              <a:t>bounded above </a:t>
            </a:r>
            <a:r>
              <a:rPr lang="en-US" dirty="0">
                <a:ea typeface="Consolas" charset="0"/>
                <a:cs typeface="Consolas" charset="0"/>
              </a:rPr>
              <a:t>by the currently best-cost solution, dynamically improving the bound.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CD9D10-A9A1-44D7-9C2A-A5F3DB54B229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CD9D10-A9A1-44D7-9C2A-A5F3DB54B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8CEE70E-5999-4787-AD5D-FFF34923C93D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8CEE70E-5999-4787-AD5D-FFF34923C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A9A2A25-448C-4BD2-AC56-9755D8F8372A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A9A2A25-448C-4BD2-AC56-9755D8F83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B0F122-6FA0-4665-9ACC-63E4256A06D2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B0F122-6FA0-4665-9ACC-63E4256A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FEBC07-068B-4584-ABB5-1A47ABC010EF}"/>
                  </a:ext>
                </a:extLst>
              </p:cNvPr>
              <p:cNvSpPr txBox="1"/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FEBC07-068B-4584-ABB5-1A47ABC0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48EBC17-8AD8-4762-B06B-1FBD4F43C98D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rgbClr val="FF9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48EBC17-8AD8-4762-B06B-1FBD4F43C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666DB3-135B-46CB-AAEE-24AFD6AB0A5F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666DB3-135B-46CB-AAEE-24AFD6AB0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3EA48AB-97C8-4C17-A13C-25CF6F28386E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3EA48AB-97C8-4C17-A13C-25CF6F283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81A09E-B595-4680-AB4F-3565B42BC640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81A09E-B595-4680-AB4F-3565B42BC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C6BA722-AE52-4397-8B3E-10CEDF4944C2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C6BA722-AE52-4397-8B3E-10CEDF494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3B2C6EB-9B2C-438E-B9F3-792306BFDD56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3B2C6EB-9B2C-438E-B9F3-792306BFD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0FB887C-0339-43B3-84C3-4133E9140520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0FB887C-0339-43B3-84C3-4133E914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>
            <a:extLst>
              <a:ext uri="{FF2B5EF4-FFF2-40B4-BE49-F238E27FC236}">
                <a16:creationId xmlns:a16="http://schemas.microsoft.com/office/drawing/2014/main" id="{F5D67599-11A2-4F93-90A0-9D29412BFD0C}"/>
              </a:ext>
            </a:extLst>
          </p:cNvPr>
          <p:cNvSpPr/>
          <p:nvPr/>
        </p:nvSpPr>
        <p:spPr>
          <a:xfrm>
            <a:off x="2106287" y="2756646"/>
            <a:ext cx="1545455" cy="1392348"/>
          </a:xfrm>
          <a:prstGeom prst="ellipse">
            <a:avLst/>
          </a:prstGeom>
          <a:solidFill>
            <a:schemeClr val="accent2">
              <a:alpha val="3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17D59E-9511-469A-BAA1-F2970156BAB7}"/>
                  </a:ext>
                </a:extLst>
              </p:cNvPr>
              <p:cNvSpPr txBox="1"/>
              <p:nvPr/>
            </p:nvSpPr>
            <p:spPr>
              <a:xfrm>
                <a:off x="5460212" y="5056535"/>
                <a:ext cx="322650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Nearest 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!</a:t>
                </a:r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17D59E-9511-469A-BAA1-F2970156B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212" y="5056535"/>
                <a:ext cx="3226509" cy="492443"/>
              </a:xfrm>
              <a:prstGeom prst="rect">
                <a:avLst/>
              </a:prstGeom>
              <a:blipFill>
                <a:blip r:embed="rId15"/>
                <a:stretch>
                  <a:fillRect l="-3403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949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-nearest neighbors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u="sng" dirty="0"/>
                  <a:t>Important note: </a:t>
                </a:r>
                <a:r>
                  <a:rPr lang="en-US" dirty="0"/>
                  <a:t>This is the </a:t>
                </a:r>
                <a:r>
                  <a:rPr lang="en-US" dirty="0">
                    <a:solidFill>
                      <a:srgbClr val="F91BFF"/>
                    </a:solidFill>
                  </a:rPr>
                  <a:t>only time in your lives </a:t>
                </a:r>
                <a:r>
                  <a:rPr lang="en-US" dirty="0"/>
                  <a:t>where you will see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being used to describe a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any”-nearest neighbors query. </a:t>
                </a: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EVERYBODY ELSE IN THE WORLD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. Everybody.</a:t>
                </a:r>
              </a:p>
              <a:p>
                <a:pPr lvl="1"/>
                <a:r>
                  <a:rPr lang="en-US" dirty="0"/>
                  <a:t>We 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to not confuse you with the dimensionality of the KD-Tree.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08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-nearest neighbors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u="sng" dirty="0"/>
                  <a:t>Important note: </a:t>
                </a:r>
                <a:r>
                  <a:rPr lang="en-US" dirty="0"/>
                  <a:t>This is the </a:t>
                </a:r>
                <a:r>
                  <a:rPr lang="en-US" dirty="0">
                    <a:solidFill>
                      <a:srgbClr val="F91BFF"/>
                    </a:solidFill>
                  </a:rPr>
                  <a:t>only time in your lives </a:t>
                </a:r>
                <a:r>
                  <a:rPr lang="en-US" dirty="0"/>
                  <a:t>where you will see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being used to describe a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any”-nearest neighbors query. </a:t>
                </a: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EVERYBODY ELSE IN THE WORLD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. Everybody.</a:t>
                </a:r>
              </a:p>
              <a:p>
                <a:pPr lvl="1"/>
                <a:r>
                  <a:rPr lang="en-US" dirty="0"/>
                  <a:t>We 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to not confuse you with the dimensionality of the KD-Tree.</a:t>
                </a:r>
              </a:p>
              <a:p>
                <a:r>
                  <a:rPr lang="en-US" dirty="0"/>
                  <a:t>To be able to answer this kind of query correctly, we need to be able to maintain </a:t>
                </a:r>
                <a:r>
                  <a:rPr lang="en-US" dirty="0">
                    <a:solidFill>
                      <a:schemeClr val="accent2"/>
                    </a:solidFill>
                  </a:rPr>
                  <a:t>some kind of sorted collection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points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7285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-nearest neighbors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5289"/>
                <a:ext cx="10515600" cy="4351338"/>
              </a:xfrm>
            </p:spPr>
            <p:txBody>
              <a:bodyPr/>
              <a:lstStyle/>
              <a:p>
                <a:r>
                  <a:rPr lang="en-US" b="1" u="sng" dirty="0"/>
                  <a:t>Important note: </a:t>
                </a:r>
                <a:r>
                  <a:rPr lang="en-US" dirty="0"/>
                  <a:t>This is the </a:t>
                </a:r>
                <a:r>
                  <a:rPr lang="en-US" dirty="0">
                    <a:solidFill>
                      <a:srgbClr val="F91BFF"/>
                    </a:solidFill>
                  </a:rPr>
                  <a:t>only time in your lives </a:t>
                </a:r>
                <a:r>
                  <a:rPr lang="en-US" dirty="0"/>
                  <a:t>where you will see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being used to describe a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any”-nearest neighbors query. </a:t>
                </a: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EVERYBODY ELSE IN THE WORLD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. Everybody.</a:t>
                </a:r>
              </a:p>
              <a:p>
                <a:pPr lvl="1"/>
                <a:r>
                  <a:rPr lang="en-US" dirty="0"/>
                  <a:t>We 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to not confuse you with the dimensionality of the KD-Tree.</a:t>
                </a:r>
              </a:p>
              <a:p>
                <a:r>
                  <a:rPr lang="en-US" dirty="0"/>
                  <a:t>To be able to answer this kind of query correctly, we need to be able to maintain </a:t>
                </a:r>
                <a:r>
                  <a:rPr lang="en-US" dirty="0">
                    <a:solidFill>
                      <a:schemeClr val="accent2"/>
                    </a:solidFill>
                  </a:rPr>
                  <a:t>some kind of sorted collection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points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What would you use?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5289"/>
                <a:ext cx="10515600" cy="4351338"/>
              </a:xfrm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435510" y="5673213"/>
            <a:ext cx="1386348" cy="61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 List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08554" y="5673213"/>
            <a:ext cx="1386348" cy="61943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balanced </a:t>
            </a:r>
            <a:r>
              <a:rPr lang="en-US"/>
              <a:t>binary tree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81598" y="5648632"/>
            <a:ext cx="1386348" cy="6194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stack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65256" y="5648632"/>
            <a:ext cx="1386348" cy="6194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18840542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-nearest neighbors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5289"/>
                <a:ext cx="10515600" cy="4351338"/>
              </a:xfrm>
            </p:spPr>
            <p:txBody>
              <a:bodyPr/>
              <a:lstStyle/>
              <a:p>
                <a:r>
                  <a:rPr lang="en-US" b="1" u="sng" dirty="0"/>
                  <a:t>Important note: </a:t>
                </a:r>
                <a:r>
                  <a:rPr lang="en-US" dirty="0"/>
                  <a:t>This is the </a:t>
                </a:r>
                <a:r>
                  <a:rPr lang="en-US" dirty="0">
                    <a:solidFill>
                      <a:srgbClr val="F91BFF"/>
                    </a:solidFill>
                  </a:rPr>
                  <a:t>only time in your lives </a:t>
                </a:r>
                <a:r>
                  <a:rPr lang="en-US" dirty="0"/>
                  <a:t>where you will see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being used to describe a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any”-nearest neighbors query. </a:t>
                </a: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EVERYBODY ELSE IN THE WORLD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. Everybody.</a:t>
                </a:r>
              </a:p>
              <a:p>
                <a:pPr lvl="1"/>
                <a:r>
                  <a:rPr lang="en-US" dirty="0"/>
                  <a:t>We 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to not confuse you with the dimensionality of the KD-Tree.</a:t>
                </a:r>
              </a:p>
              <a:p>
                <a:r>
                  <a:rPr lang="en-US" dirty="0"/>
                  <a:t>To be able to answer this kind of query correctly, we need to be able to maintain </a:t>
                </a:r>
                <a:r>
                  <a:rPr lang="en-US" dirty="0">
                    <a:solidFill>
                      <a:schemeClr val="accent2"/>
                    </a:solidFill>
                  </a:rPr>
                  <a:t>some kind of sorted collection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points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What would you use?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5289"/>
                <a:ext cx="10515600" cy="4351338"/>
              </a:xfrm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435510" y="5673213"/>
            <a:ext cx="1386348" cy="61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 List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08554" y="5673213"/>
            <a:ext cx="1386348" cy="61943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balanced </a:t>
            </a:r>
            <a:r>
              <a:rPr lang="en-US"/>
              <a:t>binary tree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81598" y="5648632"/>
            <a:ext cx="1386348" cy="6194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stack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65256" y="5648632"/>
            <a:ext cx="1386348" cy="6194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9" name="Oval 8"/>
          <p:cNvSpPr/>
          <p:nvPr/>
        </p:nvSpPr>
        <p:spPr>
          <a:xfrm>
            <a:off x="6990735" y="5496232"/>
            <a:ext cx="1828800" cy="953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88361" y="4955458"/>
            <a:ext cx="2595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A priority queue!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06" y="5570869"/>
            <a:ext cx="1333495" cy="10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7155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77245" y="3044142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3240913" y="3159889"/>
            <a:ext cx="36982" cy="2476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66925" y="337973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  <a:r>
              <a:rPr lang="en-US" sz="1400" dirty="0">
                <a:solidFill>
                  <a:schemeClr val="tx1"/>
                </a:solidFill>
              </a:rPr>
              <a:t>, 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(10, 20)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77246" y="3905697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86126" y="344925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8" name="Oval 17"/>
          <p:cNvSpPr/>
          <p:nvPr/>
        </p:nvSpPr>
        <p:spPr>
          <a:xfrm>
            <a:off x="6591783" y="4181967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5</a:t>
            </a:r>
            <a:r>
              <a:rPr lang="en-US" sz="1400" dirty="0">
                <a:solidFill>
                  <a:schemeClr val="tx1"/>
                </a:solidFill>
              </a:rPr>
              <a:t>, 10)</a:t>
            </a:r>
          </a:p>
        </p:txBody>
      </p:sp>
      <p:sp>
        <p:nvSpPr>
          <p:cNvPr id="20" name="Oval 19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99628" y="4307708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2537" y="3516956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&lt; 10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902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-nearest neighbors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5289"/>
                <a:ext cx="10515600" cy="4351338"/>
              </a:xfrm>
            </p:spPr>
            <p:txBody>
              <a:bodyPr/>
              <a:lstStyle/>
              <a:p>
                <a:r>
                  <a:rPr lang="en-US" b="1" u="sng" dirty="0"/>
                  <a:t>Important note: </a:t>
                </a:r>
                <a:r>
                  <a:rPr lang="en-US" dirty="0"/>
                  <a:t>This is the </a:t>
                </a:r>
                <a:r>
                  <a:rPr lang="en-US" dirty="0">
                    <a:solidFill>
                      <a:srgbClr val="F91BFF"/>
                    </a:solidFill>
                  </a:rPr>
                  <a:t>only time in your lives </a:t>
                </a:r>
                <a:r>
                  <a:rPr lang="en-US" dirty="0"/>
                  <a:t>where you will see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being used to describe a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any”-nearest neighbors query. </a:t>
                </a: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EVERYBODY ELSE IN THE WORLD uses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. Everybody.</a:t>
                </a:r>
              </a:p>
              <a:p>
                <a:pPr lvl="1"/>
                <a:r>
                  <a:rPr lang="en-US" dirty="0"/>
                  <a:t>We 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to not confuse you with the dimensionality of the KD-Tree.</a:t>
                </a:r>
              </a:p>
              <a:p>
                <a:r>
                  <a:rPr lang="en-US" dirty="0"/>
                  <a:t>To be able to answer this kind of query correctly, we need to be able to maintain </a:t>
                </a:r>
                <a:r>
                  <a:rPr lang="en-US" dirty="0">
                    <a:solidFill>
                      <a:schemeClr val="accent2"/>
                    </a:solidFill>
                  </a:rPr>
                  <a:t>some kind of sorted collection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points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What would you use?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5289"/>
                <a:ext cx="10515600" cy="4351338"/>
              </a:xfrm>
              <a:blipFill rotWithShape="0"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435510" y="5673213"/>
            <a:ext cx="1386348" cy="619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 List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08554" y="5673213"/>
            <a:ext cx="1386348" cy="61943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balanced </a:t>
            </a:r>
            <a:r>
              <a:rPr lang="en-US"/>
              <a:t>binary tree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181598" y="5648632"/>
            <a:ext cx="1386348" cy="6194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stack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65256" y="5648632"/>
            <a:ext cx="1386348" cy="6194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9" name="Oval 8"/>
          <p:cNvSpPr/>
          <p:nvPr/>
        </p:nvSpPr>
        <p:spPr>
          <a:xfrm>
            <a:off x="6990735" y="5496232"/>
            <a:ext cx="1828800" cy="953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88361" y="4955458"/>
            <a:ext cx="259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not just </a:t>
            </a:r>
            <a:r>
              <a:rPr lang="en-US" b="1" dirty="0">
                <a:solidFill>
                  <a:srgbClr val="7030A0"/>
                </a:solidFill>
              </a:rPr>
              <a:t>any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priority queue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1447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Bounded priority queues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06" y="204193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assume </a:t>
            </a:r>
            <a:r>
              <a:rPr lang="en-US" b="1" dirty="0"/>
              <a:t>any</a:t>
            </a:r>
            <a:r>
              <a:rPr lang="en-US" dirty="0"/>
              <a:t> implementation of a Priority Queue.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(But really, you should probably use </a:t>
            </a:r>
            <a:r>
              <a:rPr lang="en-US" i="1" u="sng" dirty="0">
                <a:solidFill>
                  <a:schemeClr val="bg1">
                    <a:lumMod val="65000"/>
                  </a:schemeClr>
                </a:solidFill>
              </a:rPr>
              <a:t>binary heaps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for these kinds of problems).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dirty="0"/>
              <a:t>ounded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riority </a:t>
            </a:r>
            <a:r>
              <a:rPr lang="en-US" b="1" dirty="0">
                <a:solidFill>
                  <a:srgbClr val="FF0000"/>
                </a:solidFill>
              </a:rPr>
              <a:t>Q</a:t>
            </a:r>
            <a:r>
              <a:rPr lang="en-US" dirty="0"/>
              <a:t>ueue (hereafter </a:t>
            </a:r>
            <a:r>
              <a:rPr lang="en-US" b="1" dirty="0">
                <a:solidFill>
                  <a:srgbClr val="FF0000"/>
                </a:solidFill>
              </a:rPr>
              <a:t>BPQ</a:t>
            </a:r>
            <a:r>
              <a:rPr lang="en-US" dirty="0"/>
              <a:t>) behaves like any PQ, except for the following details:</a:t>
            </a:r>
          </a:p>
        </p:txBody>
      </p:sp>
    </p:spTree>
    <p:extLst>
      <p:ext uri="{BB962C8B-B14F-4D97-AF65-F5344CB8AC3E}">
        <p14:creationId xmlns:p14="http://schemas.microsoft.com/office/powerpoint/2010/main" val="7987660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Bounded priority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8432" y="193378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assume </a:t>
                </a:r>
                <a:r>
                  <a:rPr lang="en-US" b="1" dirty="0"/>
                  <a:t>any</a:t>
                </a:r>
                <a:r>
                  <a:rPr lang="en-US" dirty="0"/>
                  <a:t> implementation of a Priority Queue.</a:t>
                </a:r>
              </a:p>
              <a:p>
                <a:pPr lvl="1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(But really, you should probably use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</a:rPr>
                  <a:t>binary heaps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for these kinds of problems).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ounded </a:t>
                </a:r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riority </a:t>
                </a:r>
                <a:r>
                  <a:rPr lang="en-US" b="1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ueue (hereafter </a:t>
                </a:r>
                <a:r>
                  <a:rPr lang="en-US" b="1" dirty="0">
                    <a:solidFill>
                      <a:srgbClr val="FF0000"/>
                    </a:solidFill>
                  </a:rPr>
                  <a:t>BPQ</a:t>
                </a:r>
                <a:r>
                  <a:rPr lang="en-US" dirty="0"/>
                  <a:t>) behaves like any PQ, except for the following details: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At any point in time, it </a:t>
                </a:r>
                <a:r>
                  <a:rPr lang="en-US" dirty="0">
                    <a:solidFill>
                      <a:srgbClr val="00B0F0"/>
                    </a:solidFill>
                  </a:rPr>
                  <a:t>cannot hold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elements.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432" y="1933780"/>
                <a:ext cx="10515600" cy="4351338"/>
              </a:xfrm>
              <a:blipFill rotWithShape="0"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1403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Bounded priority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110" y="199277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assume </a:t>
                </a:r>
                <a:r>
                  <a:rPr lang="en-US" b="1" dirty="0"/>
                  <a:t>any</a:t>
                </a:r>
                <a:r>
                  <a:rPr lang="en-US" dirty="0"/>
                  <a:t> implementation of a Priority Queue.</a:t>
                </a:r>
              </a:p>
              <a:p>
                <a:pPr lvl="1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(But really, you should probably use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</a:rPr>
                  <a:t>binary heaps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for these kinds of problems).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ounded </a:t>
                </a:r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riority </a:t>
                </a:r>
                <a:r>
                  <a:rPr lang="en-US" b="1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ueue (hereafter </a:t>
                </a:r>
                <a:r>
                  <a:rPr lang="en-US" b="1" dirty="0">
                    <a:solidFill>
                      <a:srgbClr val="FF0000"/>
                    </a:solidFill>
                  </a:rPr>
                  <a:t>BPQ</a:t>
                </a:r>
                <a:r>
                  <a:rPr lang="en-US" dirty="0"/>
                  <a:t>) behaves like any PQ, except for the following details: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At any point in time, it </a:t>
                </a:r>
                <a:r>
                  <a:rPr lang="en-US" dirty="0">
                    <a:solidFill>
                      <a:srgbClr val="00B0F0"/>
                    </a:solidFill>
                  </a:rPr>
                  <a:t>cannot hold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elements.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the BPQ contains </a:t>
                </a:r>
                <a:r>
                  <a:rPr lang="en-US" b="1" dirty="0">
                    <a:solidFill>
                      <a:srgbClr val="F91BFF"/>
                    </a:solidFill>
                  </a:rPr>
                  <a:t>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and a new one arrives, </a:t>
                </a:r>
                <a:r>
                  <a:rPr lang="en-US" dirty="0">
                    <a:solidFill>
                      <a:srgbClr val="7030A0"/>
                    </a:solidFill>
                  </a:rPr>
                  <a:t>we insert it in its appropriate position.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110" y="1992773"/>
                <a:ext cx="10515600" cy="4351338"/>
              </a:xfrm>
              <a:blipFill rotWithShape="0"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8325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Bounded priority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930" y="196327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assume </a:t>
                </a:r>
                <a:r>
                  <a:rPr lang="en-US" b="1" dirty="0"/>
                  <a:t>any</a:t>
                </a:r>
                <a:r>
                  <a:rPr lang="en-US" dirty="0"/>
                  <a:t> implementation of a Priority Queue.</a:t>
                </a:r>
              </a:p>
              <a:p>
                <a:pPr lvl="1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(But really, you should probably use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</a:rPr>
                  <a:t>binary heaps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for these kinds of problems).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ounded </a:t>
                </a:r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riority </a:t>
                </a:r>
                <a:r>
                  <a:rPr lang="en-US" b="1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ueue (hereafter </a:t>
                </a:r>
                <a:r>
                  <a:rPr lang="en-US" b="1" dirty="0">
                    <a:solidFill>
                      <a:srgbClr val="FF0000"/>
                    </a:solidFill>
                  </a:rPr>
                  <a:t>BPQ</a:t>
                </a:r>
                <a:r>
                  <a:rPr lang="en-US" dirty="0"/>
                  <a:t>) behaves like any PQ, except for the following details: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At any point in time, it </a:t>
                </a:r>
                <a:r>
                  <a:rPr lang="en-US" dirty="0">
                    <a:solidFill>
                      <a:srgbClr val="00B0F0"/>
                    </a:solidFill>
                  </a:rPr>
                  <a:t>cannot hold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elements.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the BPQ contains </a:t>
                </a:r>
                <a:r>
                  <a:rPr lang="en-US" b="1" dirty="0">
                    <a:solidFill>
                      <a:srgbClr val="F91BFF"/>
                    </a:solidFill>
                  </a:rPr>
                  <a:t>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and a new one arrives, </a:t>
                </a:r>
                <a:r>
                  <a:rPr lang="en-US" dirty="0">
                    <a:solidFill>
                      <a:srgbClr val="7030A0"/>
                    </a:solidFill>
                  </a:rPr>
                  <a:t>we insert it in its appropriate position.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a new element to be inserted encounters a BPQ </a:t>
                </a:r>
                <a:r>
                  <a:rPr lang="en-US" b="1" dirty="0">
                    <a:solidFill>
                      <a:srgbClr val="F91BFF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b="1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in it</a:t>
                </a:r>
                <a:r>
                  <a:rPr lang="mr-IN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930" y="1963277"/>
                <a:ext cx="10515600" cy="4351338"/>
              </a:xfrm>
              <a:blipFill rotWithShape="0">
                <a:blip r:embed="rId2"/>
                <a:stretch>
                  <a:fillRect l="-1043" t="-22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9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Bounded priority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419" y="183545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assume </a:t>
                </a:r>
                <a:r>
                  <a:rPr lang="en-US" b="1" dirty="0"/>
                  <a:t>any</a:t>
                </a:r>
                <a:r>
                  <a:rPr lang="en-US" dirty="0"/>
                  <a:t> implementation of a Priority Queue.</a:t>
                </a:r>
              </a:p>
              <a:p>
                <a:pPr lvl="1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(But really, you should probably use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</a:rPr>
                  <a:t>binary heaps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for these kinds of problems).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ounded </a:t>
                </a:r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riority </a:t>
                </a:r>
                <a:r>
                  <a:rPr lang="en-US" b="1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ueue (hereafter </a:t>
                </a:r>
                <a:r>
                  <a:rPr lang="en-US" b="1" dirty="0">
                    <a:solidFill>
                      <a:srgbClr val="FF0000"/>
                    </a:solidFill>
                  </a:rPr>
                  <a:t>BPQ</a:t>
                </a:r>
                <a:r>
                  <a:rPr lang="en-US" dirty="0"/>
                  <a:t>) behaves like any PQ, except for the following details: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At any point in time, it </a:t>
                </a:r>
                <a:r>
                  <a:rPr lang="en-US" dirty="0">
                    <a:solidFill>
                      <a:srgbClr val="00B0F0"/>
                    </a:solidFill>
                  </a:rPr>
                  <a:t>cannot hold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elements.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the BPQ contains </a:t>
                </a:r>
                <a:r>
                  <a:rPr lang="en-US" b="1" dirty="0">
                    <a:solidFill>
                      <a:srgbClr val="F91BFF"/>
                    </a:solidFill>
                  </a:rPr>
                  <a:t>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and a new one arrives, </a:t>
                </a:r>
                <a:r>
                  <a:rPr lang="en-US" dirty="0">
                    <a:solidFill>
                      <a:srgbClr val="7030A0"/>
                    </a:solidFill>
                  </a:rPr>
                  <a:t>we insert it in its appropriate position.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a new element to be inserted encounters a BPQ </a:t>
                </a:r>
                <a:r>
                  <a:rPr lang="en-US" b="1" dirty="0">
                    <a:solidFill>
                      <a:srgbClr val="F91BFF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b="1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in it</a:t>
                </a:r>
                <a:r>
                  <a:rPr lang="mr-IN" dirty="0"/>
                  <a:t>…</a:t>
                </a:r>
              </a:p>
              <a:p>
                <a:pPr marL="1258888" lvl="2" indent="-282575">
                  <a:buFont typeface="+mj-lt"/>
                  <a:buAutoNum type="alphaLcParenR"/>
                </a:pPr>
                <a:r>
                  <a:rPr lang="en-US" dirty="0"/>
                  <a:t>If the element’s priority would place it </a:t>
                </a:r>
                <a:r>
                  <a:rPr lang="en-US" b="1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 (so, beyond the queue’s end),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we will not insert it.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419" y="1835457"/>
                <a:ext cx="10515600" cy="4351338"/>
              </a:xfrm>
              <a:blipFill rotWithShape="0">
                <a:blip r:embed="rId2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19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748" y="365125"/>
            <a:ext cx="7098891" cy="6475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Bounded priority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806" y="1825624"/>
                <a:ext cx="11107994" cy="46636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assume </a:t>
                </a:r>
                <a:r>
                  <a:rPr lang="en-US" b="1" dirty="0"/>
                  <a:t>any</a:t>
                </a:r>
                <a:r>
                  <a:rPr lang="en-US" dirty="0"/>
                  <a:t> implementation of a Priority Queue.</a:t>
                </a:r>
              </a:p>
              <a:p>
                <a:pPr lvl="1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(But really, you should probably use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</a:rPr>
                  <a:t>binary heaps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for these kinds of problems).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ounded </a:t>
                </a:r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riority </a:t>
                </a:r>
                <a:r>
                  <a:rPr lang="en-US" b="1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ueue (hereafter </a:t>
                </a:r>
                <a:r>
                  <a:rPr lang="en-US" b="1" dirty="0">
                    <a:solidFill>
                      <a:srgbClr val="FF0000"/>
                    </a:solidFill>
                  </a:rPr>
                  <a:t>BPQ</a:t>
                </a:r>
                <a:r>
                  <a:rPr lang="en-US" dirty="0"/>
                  <a:t>) behaves like any PQ, except for the following details: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At any point in time, it </a:t>
                </a:r>
                <a:r>
                  <a:rPr lang="en-US" dirty="0">
                    <a:solidFill>
                      <a:srgbClr val="00B0F0"/>
                    </a:solidFill>
                  </a:rPr>
                  <a:t>cannot hold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elements.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the BPQ contains </a:t>
                </a:r>
                <a:r>
                  <a:rPr lang="en-US" b="1" dirty="0">
                    <a:solidFill>
                      <a:srgbClr val="F91BFF"/>
                    </a:solidFill>
                  </a:rPr>
                  <a:t>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and a new one arrives, </a:t>
                </a:r>
                <a:r>
                  <a:rPr lang="en-US" dirty="0">
                    <a:solidFill>
                      <a:srgbClr val="7030A0"/>
                    </a:solidFill>
                  </a:rPr>
                  <a:t>we insert it in its appropriate position.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a new element to be inserted encounters a BPQ </a:t>
                </a:r>
                <a:r>
                  <a:rPr lang="en-US" b="1" dirty="0">
                    <a:solidFill>
                      <a:srgbClr val="F91BFF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b="1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in it</a:t>
                </a:r>
                <a:r>
                  <a:rPr lang="mr-IN" dirty="0"/>
                  <a:t>…</a:t>
                </a:r>
              </a:p>
              <a:p>
                <a:pPr marL="1258888" lvl="2" indent="-282575">
                  <a:buFont typeface="+mj-lt"/>
                  <a:buAutoNum type="alphaLcParenR"/>
                </a:pPr>
                <a:r>
                  <a:rPr lang="en-US" dirty="0"/>
                  <a:t>If the element’s priority would place it </a:t>
                </a:r>
                <a:r>
                  <a:rPr lang="en-US" b="1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 (so, beyond the queue’s end),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we will not insert it.</a:t>
                </a:r>
              </a:p>
              <a:p>
                <a:pPr marL="1258888" lvl="2" indent="-282575">
                  <a:buFont typeface="+mj-lt"/>
                  <a:buAutoNum type="alphaLcParenR"/>
                </a:pPr>
                <a:r>
                  <a:rPr lang="en-US" dirty="0"/>
                  <a:t>If the element’s priority </a:t>
                </a:r>
                <a:r>
                  <a:rPr lang="en-US" b="1" dirty="0">
                    <a:solidFill>
                      <a:schemeClr val="accent2"/>
                    </a:solidFill>
                  </a:rPr>
                  <a:t>is exactly the same</a:t>
                </a:r>
                <a:r>
                  <a:rPr lang="en-US" dirty="0"/>
                  <a:t> as the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elements as that of the last element’s, then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we also do not insert it </a:t>
                </a:r>
                <a:r>
                  <a:rPr lang="en-US" dirty="0"/>
                  <a:t>(remember: Priority Queues break ties with </a:t>
                </a:r>
                <a:r>
                  <a:rPr lang="en-US" b="1" dirty="0"/>
                  <a:t>FIFO order</a:t>
                </a:r>
                <a:r>
                  <a:rPr lang="en-US" dirty="0"/>
                  <a:t>)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806" y="1825624"/>
                <a:ext cx="11107994" cy="4663665"/>
              </a:xfrm>
              <a:blipFill rotWithShape="0">
                <a:blip r:embed="rId2"/>
                <a:stretch>
                  <a:fillRect l="-987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8921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323" y="178313"/>
            <a:ext cx="8377084" cy="745920"/>
          </a:xfrm>
        </p:spPr>
        <p:txBody>
          <a:bodyPr/>
          <a:lstStyle/>
          <a:p>
            <a:pPr algn="ctr"/>
            <a:r>
              <a:rPr lang="en-US" dirty="0"/>
              <a:t>Bounded priority queues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56852"/>
                <a:ext cx="11788877" cy="52799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assume </a:t>
                </a:r>
                <a:r>
                  <a:rPr lang="en-US" b="1" dirty="0"/>
                  <a:t>any</a:t>
                </a:r>
                <a:r>
                  <a:rPr lang="en-US" dirty="0"/>
                  <a:t> implementation of a Priority Queue.</a:t>
                </a:r>
              </a:p>
              <a:p>
                <a:pPr lvl="1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(But really, you should probably use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</a:rPr>
                  <a:t>binary heaps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for these kinds of problems).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ounded </a:t>
                </a:r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dirty="0"/>
                  <a:t>riority </a:t>
                </a:r>
                <a:r>
                  <a:rPr lang="en-US" b="1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ueue (hereafter </a:t>
                </a:r>
                <a:r>
                  <a:rPr lang="en-US" b="1" dirty="0">
                    <a:solidFill>
                      <a:srgbClr val="FF0000"/>
                    </a:solidFill>
                  </a:rPr>
                  <a:t>BPQ</a:t>
                </a:r>
                <a:r>
                  <a:rPr lang="en-US" dirty="0"/>
                  <a:t>) behaves like any PQ, except for the following details: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At any point in time, it </a:t>
                </a:r>
                <a:r>
                  <a:rPr lang="en-US" dirty="0">
                    <a:solidFill>
                      <a:srgbClr val="00B0F0"/>
                    </a:solidFill>
                  </a:rPr>
                  <a:t>cannot hold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elements.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the BPQ contains </a:t>
                </a:r>
                <a:r>
                  <a:rPr lang="en-US" b="1" dirty="0">
                    <a:solidFill>
                      <a:srgbClr val="F91BFF"/>
                    </a:solidFill>
                  </a:rPr>
                  <a:t>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and a new one arrives, </a:t>
                </a:r>
                <a:r>
                  <a:rPr lang="en-US" dirty="0">
                    <a:solidFill>
                      <a:srgbClr val="7030A0"/>
                    </a:solidFill>
                  </a:rPr>
                  <a:t>we insert it in its appropriate position.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a new element to be inserted encounters a BPQ </a:t>
                </a:r>
                <a:r>
                  <a:rPr lang="en-US" b="1" dirty="0">
                    <a:solidFill>
                      <a:srgbClr val="F91BFF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b="1" dirty="0">
                    <a:solidFill>
                      <a:srgbClr val="F91BFF"/>
                    </a:solidFill>
                  </a:rPr>
                  <a:t> elements </a:t>
                </a:r>
                <a:r>
                  <a:rPr lang="en-US" dirty="0"/>
                  <a:t>in it</a:t>
                </a:r>
                <a:r>
                  <a:rPr lang="mr-IN" dirty="0"/>
                  <a:t>…</a:t>
                </a:r>
              </a:p>
              <a:p>
                <a:pPr marL="1258888" lvl="2" indent="-282575">
                  <a:buFont typeface="+mj-lt"/>
                  <a:buAutoNum type="alphaLcParenR"/>
                </a:pPr>
                <a:r>
                  <a:rPr lang="en-US" dirty="0"/>
                  <a:t>If the element’s priority would place it </a:t>
                </a:r>
                <a:r>
                  <a:rPr lang="en-US" b="1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 (so, beyond the queue’s end),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we will not insert it.</a:t>
                </a:r>
              </a:p>
              <a:p>
                <a:pPr marL="1258888" lvl="2" indent="-282575">
                  <a:buFont typeface="+mj-lt"/>
                  <a:buAutoNum type="alphaLcParenR"/>
                </a:pPr>
                <a:r>
                  <a:rPr lang="en-US" dirty="0"/>
                  <a:t>If the element’s priority </a:t>
                </a:r>
                <a:r>
                  <a:rPr lang="en-US" b="1" dirty="0">
                    <a:solidFill>
                      <a:schemeClr val="accent2"/>
                    </a:solidFill>
                  </a:rPr>
                  <a:t>is exactly the same</a:t>
                </a:r>
                <a:r>
                  <a:rPr lang="en-US" dirty="0"/>
                  <a:t> as the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elements as that of the last element’s, then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we also do not insert it </a:t>
                </a:r>
                <a:r>
                  <a:rPr lang="en-US" dirty="0"/>
                  <a:t>(remember: Priority Queues break ties with </a:t>
                </a:r>
                <a:r>
                  <a:rPr lang="en-US" b="1" dirty="0"/>
                  <a:t>FIFO order</a:t>
                </a:r>
                <a:r>
                  <a:rPr lang="en-US" dirty="0"/>
                  <a:t>)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1258888" lvl="2" indent="-282575">
                  <a:buFont typeface="+mj-lt"/>
                  <a:buAutoNum type="alphaLcParenR"/>
                </a:pPr>
                <a:r>
                  <a:rPr lang="en-US" dirty="0"/>
                  <a:t>If the element’s priority would place it </a:t>
                </a:r>
                <a:r>
                  <a:rPr lang="en-US" b="1" dirty="0">
                    <a:solidFill>
                      <a:schemeClr val="accent2"/>
                    </a:solidFill>
                  </a:rPr>
                  <a:t>before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element,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we insert it at the appropriate position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throw away the last element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56852"/>
                <a:ext cx="11788877" cy="5279922"/>
              </a:xfrm>
              <a:blipFill>
                <a:blip r:embed="rId2"/>
                <a:stretch>
                  <a:fillRect l="-862" t="-1918" r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4679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/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/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/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>
            <a:stCxn id="46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2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/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2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/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/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/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/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/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/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Oval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/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Oval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89050"/>
              </p:ext>
            </p:extLst>
          </p:nvPr>
        </p:nvGraphicFramePr>
        <p:xfrm>
          <a:off x="2898015" y="6184599"/>
          <a:ext cx="29663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669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967625"/>
                  </p:ext>
                </p:extLst>
              </p:nvPr>
            </p:nvGraphicFramePr>
            <p:xfrm>
              <a:off x="2905635" y="6184599"/>
              <a:ext cx="301568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8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78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967625"/>
                  </p:ext>
                </p:extLst>
              </p:nvPr>
            </p:nvGraphicFramePr>
            <p:xfrm>
              <a:off x="2905635" y="6184599"/>
              <a:ext cx="301568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8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78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69" t="-1613" r="-283077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4" name="Oval 83"/>
          <p:cNvSpPr/>
          <p:nvPr/>
        </p:nvSpPr>
        <p:spPr>
          <a:xfrm>
            <a:off x="73487" y="-714911"/>
            <a:ext cx="5086946" cy="475896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C0FCD83-13E5-43A1-9465-DC67D893CC92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C0FCD83-13E5-43A1-9465-DC67D893C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444C9CB-A459-4FAC-87D3-5507688FC805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18F38FFB-1CC1-4A10-BC43-D1E664205CDF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8F4B920-994A-4740-9A09-0AF66CB01116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6503601-F87C-48CF-9550-319203427111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EE3AF27-1C68-4F91-A323-3F8961D5A91E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484E04FB-9C06-4B86-AEDF-DE00BC2FEBE9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8633770-7BEF-47D2-B29B-91EA515EB322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8633770-7BEF-47D2-B29B-91EA515EB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657BF78-4A7D-4BB3-AB03-9A5AF31DFCBF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2BE40CA8-B004-481E-8430-0A5B0E041E08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899BF5-8692-4386-AD78-2DED3BEC4815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FC556D6-A94D-4D36-90D7-FBC6C67F41F3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47F0909-1604-48F6-B04A-3EFE35AF510E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FB3F80E-C06A-4530-A0D1-53D5630C4824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06D953-B25E-4052-923F-142FF1605912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06D953-B25E-4052-923F-142FF160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63ADBD4-317E-413C-812F-6C061A72B415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63ADBD4-317E-413C-812F-6C061A72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C419086-E657-477A-B859-027A34EDE5FE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C419086-E657-477A-B859-027A34EDE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C1E057-75A1-4B73-8426-558E69AE5047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C1E057-75A1-4B73-8426-558E69AE5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CD4344-76BC-4CA6-A389-B03ACCA87605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CD4344-76BC-4CA6-A389-B03ACCA87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104">
            <a:extLst>
              <a:ext uri="{FF2B5EF4-FFF2-40B4-BE49-F238E27FC236}">
                <a16:creationId xmlns:a16="http://schemas.microsoft.com/office/drawing/2014/main" id="{0E4FF2A1-42A1-4B11-91AC-D4C3C3D5D6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D33E433-67F7-4704-AA9A-240F5AEE9A23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832EF67-5FBD-4FB6-B815-06CAD7104465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885DBC2-558A-4A3D-BC48-F225E622EDB9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885DBC2-558A-4A3D-BC48-F225E622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226C3B-BA0F-4A3F-8FA4-31B9A03E482D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4B72E8FA-5574-4429-84F5-1632783F8918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278FD2B-0059-4301-80D3-1271DAB90331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278FD2B-0059-4301-80D3-1271DAB90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FC4DE6A-EE7B-4DAF-86D7-801200CCAEE2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6114F49C-C6D0-4691-821D-871B7F8EEA8E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83779C-D05E-4516-A638-5CFE0964E34F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283779C-D05E-4516-A638-5CFE0964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14400DB-C56D-4705-AD38-FF03119B110B}"/>
              </a:ext>
            </a:extLst>
          </p:cNvPr>
          <p:cNvCxnSpPr>
            <a:stCxn id="109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35D334D-2D2E-4CAD-A74B-209670B6D773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B4AB501-7F10-4919-82B1-64B7DA6AF71C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B4AB501-7F10-4919-82B1-64B7DA6A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144F7C-E8BC-4573-A62C-2700EBC73174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A13046B6-530A-4D90-A48B-FF07BE34BC04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D2EF1D2-53D9-4165-A896-92FB07A185BD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4A2C9F1-A41F-44E7-BBF2-B5526E1DAC7A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3497ACD-BAB0-4696-9392-85A224011209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30DEDE5-BEBE-4D10-BFEA-C8BD53E87965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30DEDE5-BEBE-4D10-BFEA-C8BD53E8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123">
            <a:extLst>
              <a:ext uri="{FF2B5EF4-FFF2-40B4-BE49-F238E27FC236}">
                <a16:creationId xmlns:a16="http://schemas.microsoft.com/office/drawing/2014/main" id="{1C30E9EF-4161-4F69-931A-6E14D4DE4969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2071473-4A45-4ACC-9948-BFBC046103B7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6840367B-3FFC-4FE0-98AC-2DF5BF579D63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2F986B-A923-45BC-B07A-93067264B552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2F986B-A923-45BC-B07A-93067264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4AF00E-6865-4514-91AD-E6E0AFAC4F9D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4AF00E-6865-4514-91AD-E6E0AFAC4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C76938A-6D06-4514-B510-A3F814011C78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C76938A-6D06-4514-B510-A3F814011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564DE21-5B2F-4BEB-A841-3E2CD8E3C78A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939BDD1-7C42-4409-94C2-C670E500F98C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939BDD1-7C42-4409-94C2-C670E500F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F79FEE9-B4FD-47F7-BC30-0DFD182DF40C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4E770E0-3A91-4B68-92AE-894A68909551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4E770E0-3A91-4B68-92AE-894A68909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DBFFA5F-890D-4820-A388-8ACCC13D52D0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F479926-214E-4704-ACF2-1AD3A17BBD59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F479926-214E-4704-ACF2-1AD3A17BB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81AFB1F-F86A-45CA-B22F-923B56BBE7CE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E7640639-A9D2-4567-A21D-B9F899030B99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E7640639-A9D2-4567-A21D-B9F899030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39D2FED-A9BC-4D2F-A2CE-13F445CC39E3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576B55-D731-4257-B2E9-3658038E1FE7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576B55-D731-4257-B2E9-3658038E1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0660C8F-2140-484A-8F62-E6F570E5CE3F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6F7F389-C529-496B-8655-7D51C7642ED9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6F7F389-C529-496B-8655-7D51C7642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C28DB40-6867-4358-A9D8-93482E185A2D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A32E46A-CF38-4C67-8156-664D97A678B5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A32E46A-CF38-4C67-8156-664D97A67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FFA7ADD-7924-4553-BAC8-E4741720BB9E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720E9A7-2144-4EDD-BB6D-36D1D1EFCC82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720E9A7-2144-4EDD-BB6D-36D1D1EFC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13328D7-C5EB-48DF-B8F8-2D3D11A5F804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E588CDE-D365-4DF1-9D93-E2654741E46C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E588CDE-D365-4DF1-9D93-E2654741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09DE3F7-445A-449A-A878-A1C456291AFE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41EEC13-B1C0-45C5-B52D-5C46E8D40B5A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41EEC13-B1C0-45C5-B52D-5C46E8D4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356ED3F-86A1-4F88-A233-7EEE1D1ECF90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ADB8E240-69CC-4571-B5BD-57D7EC9B0BF8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ADB8E240-69CC-4571-B5BD-57D7EC9B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2ED5463-15E9-427B-860F-2468ADE96677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02E2BE1-3552-4B3D-B279-B9256D0101B1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02E2BE1-3552-4B3D-B279-B9256D010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29D3137-82DB-4CDE-BFB9-33BB9E03090B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5D841EC-F7C8-4F90-A93E-302FC03B4265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5D841EC-F7C8-4F90-A93E-302FC03B4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26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7155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77245" y="3044142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3240913" y="3087738"/>
            <a:ext cx="31047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66925" y="337973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  <a:r>
              <a:rPr lang="en-US" sz="1400" dirty="0">
                <a:solidFill>
                  <a:schemeClr val="tx1"/>
                </a:solidFill>
              </a:rPr>
              <a:t>, 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(10, 20)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77246" y="3905697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88010" y="33528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8" name="Oval 17"/>
          <p:cNvSpPr/>
          <p:nvPr/>
        </p:nvSpPr>
        <p:spPr>
          <a:xfrm>
            <a:off x="6591783" y="4181967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5</a:t>
            </a:r>
            <a:r>
              <a:rPr lang="en-US" sz="1400" dirty="0">
                <a:solidFill>
                  <a:schemeClr val="tx1"/>
                </a:solidFill>
              </a:rPr>
              <a:t>, 10)</a:t>
            </a:r>
          </a:p>
        </p:txBody>
      </p:sp>
      <p:sp>
        <p:nvSpPr>
          <p:cNvPr id="20" name="Oval 19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03396" y="4313847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2537" y="3516956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&lt; 10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271960" y="5509357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9783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(11, 5)</a:t>
            </a:r>
          </a:p>
        </p:txBody>
      </p:sp>
      <p:sp>
        <p:nvSpPr>
          <p:cNvPr id="22" name="Oval 21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310624" y="3914764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38617" y="42330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0070C0"/>
                </a:solidFill>
              </a:rPr>
              <a:t>11</a:t>
            </a:r>
            <a:r>
              <a:rPr lang="en-US" sz="1400" dirty="0">
                <a:solidFill>
                  <a:schemeClr val="tx1"/>
                </a:solidFill>
              </a:rPr>
              <a:t>, 5)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8831" y="3877675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11 </a:t>
            </a:r>
            <a:r>
              <a:rPr lang="en-US" dirty="0"/>
              <a:t>&gt; </a:t>
            </a:r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922059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498317"/>
                  </p:ext>
                </p:extLst>
              </p:nvPr>
            </p:nvGraphicFramePr>
            <p:xfrm>
              <a:off x="2898015" y="6184599"/>
              <a:ext cx="296638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1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78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498317"/>
                  </p:ext>
                </p:extLst>
              </p:nvPr>
            </p:nvGraphicFramePr>
            <p:xfrm>
              <a:off x="2898015" y="6184599"/>
              <a:ext cx="296638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1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78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20" t="-1613" r="-30163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4" name="Oval 83"/>
          <p:cNvSpPr/>
          <p:nvPr/>
        </p:nvSpPr>
        <p:spPr>
          <a:xfrm>
            <a:off x="73487" y="-714911"/>
            <a:ext cx="5086946" cy="475896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324973" y="6212075"/>
            <a:ext cx="549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We heuristically choose to go to the right subtree first since the anchor’s x is on the right of our 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3120D28-9E18-4586-8647-CE5ECE80FE7A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3120D28-9E18-4586-8647-CE5ECE80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09E58C-CA0E-40A5-9FE4-92B0E03DB865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1D7993DC-FB12-47C9-B3B4-65EA2FE282BB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41193D-96A7-47E0-A944-8AC5B682C10A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4D533AC-503E-4B17-9F52-1A2673870AE0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D05FE7-88D2-4351-AAE9-EE136232F69B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078EDF26-55DF-4DEA-B079-837560EBE6D3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6E1480-DA59-4D2C-8D65-1F219DA882B7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C6E1480-DA59-4D2C-8D65-1F219DA8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19AF71D-830C-4B57-85E9-074E269EB0F4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3843D835-FF79-4480-AAE8-3D495A0971D5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238DF0-719D-4FA7-80CE-332C83DE9404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78BB8917-765B-4692-9647-D76B771B80AF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9E80EE2-ECF3-45D6-B2F1-94B4EB37DA32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E0E40A5-0CC5-4F60-BDDA-AB4382A241B7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E0E40A5-0CC5-4F60-BDDA-AB4382A2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C453BA-7235-416E-964A-AD9E4BF2EDCD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C453BA-7235-416E-964A-AD9E4BF2E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B4D49-F304-4320-BC8D-2501A1659EDC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5B4D49-F304-4320-BC8D-2501A165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3E1E66A-25FB-4EDD-B30D-A413B4D81BD7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3E1E66A-25FB-4EDD-B30D-A413B4D8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82F9DD-032E-4294-A194-F45EC1D331A3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82F9DD-032E-4294-A194-F45EC1D33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Picture 106">
            <a:extLst>
              <a:ext uri="{FF2B5EF4-FFF2-40B4-BE49-F238E27FC236}">
                <a16:creationId xmlns:a16="http://schemas.microsoft.com/office/drawing/2014/main" id="{680259A0-78E3-4E74-8009-0A31BFB5E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7FBDBA7-484A-4445-9A65-6670062A6A68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2E5D4757-6EB5-4A9C-B2E6-F32BD82BEDBA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F9178FB-C4B3-473C-89D1-23060C8FEC96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F9178FB-C4B3-473C-89D1-23060C8FE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E1C2FF6-ADD2-4995-8D7B-657FC58F0D8D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2A10A5B0-CEC2-4096-AF4D-CD9207BC8903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855B1A-21D6-472A-AF34-C49AD32E6544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855B1A-21D6-472A-AF34-C49AD32E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B52F10-4A54-4852-B885-1D72A6A6F50B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13CF2322-C246-4FE2-8672-186DB29BA040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A17DC5B-282C-4E12-BB4C-349697E1C4E8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A17DC5B-282C-4E12-BB4C-349697E1C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39EF034-01EB-4365-88A4-B34AC8B257E1}"/>
              </a:ext>
            </a:extLst>
          </p:cNvPr>
          <p:cNvCxnSpPr>
            <a:stCxn id="111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FE8C601C-789D-4333-B40F-293CEE287FE9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D654E5-E7EC-434F-8FF1-2D619F81619E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D654E5-E7EC-434F-8FF1-2D619F81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56D1B70-DB19-49DA-8544-D0C5C0A78FB5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F3584C2-E4BD-4010-A2B0-290682149AE2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961836D-2244-42A2-BCAB-09C26DE80F4C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97D826B-AFB3-4A84-97B6-596C78323DC0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4F2E8AB-58FB-4B58-9F28-B86FD8BB123B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981CC2-49B3-4AE4-AFFB-753A7B68C7D8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981CC2-49B3-4AE4-AFFB-753A7B68C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E42BA3E1-8491-40C7-A771-D79D1B0B44A2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D53BB62-6F16-4337-B279-9DA6DE546201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DE188907-18B3-4662-9EB5-8B022D38F8B1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490768-E07B-4D7D-AEFA-A294850172AD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F490768-E07B-4D7D-AEFA-A2948501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24D1C0-EBF5-42FB-8D35-6BFF702AE183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24D1C0-EBF5-42FB-8D35-6BFF702A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>
            <a:extLst>
              <a:ext uri="{FF2B5EF4-FFF2-40B4-BE49-F238E27FC236}">
                <a16:creationId xmlns:a16="http://schemas.microsoft.com/office/drawing/2014/main" id="{2FBE2D83-8D10-4308-A850-339F4F485A1A}"/>
              </a:ext>
            </a:extLst>
          </p:cNvPr>
          <p:cNvSpPr/>
          <p:nvPr/>
        </p:nvSpPr>
        <p:spPr>
          <a:xfrm>
            <a:off x="1161690" y="769218"/>
            <a:ext cx="4567254" cy="4479556"/>
          </a:xfrm>
          <a:prstGeom prst="rect">
            <a:avLst/>
          </a:prstGeom>
          <a:solidFill>
            <a:srgbClr val="4472C4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85">
            <a:extLst>
              <a:ext uri="{FF2B5EF4-FFF2-40B4-BE49-F238E27FC236}">
                <a16:creationId xmlns:a16="http://schemas.microsoft.com/office/drawing/2014/main" id="{39111BC6-00AF-4E5C-856F-45BCD9D77C73}"/>
              </a:ext>
            </a:extLst>
          </p:cNvPr>
          <p:cNvSpPr/>
          <p:nvPr/>
        </p:nvSpPr>
        <p:spPr>
          <a:xfrm rot="714700">
            <a:off x="7232041" y="594375"/>
            <a:ext cx="4452587" cy="5464720"/>
          </a:xfrm>
          <a:prstGeom prst="triangle">
            <a:avLst/>
          </a:prstGeom>
          <a:solidFill>
            <a:srgbClr val="4472C4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58ED268-32FF-41D6-A040-9177DC098392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F324D2E-A3EF-48D8-BF75-1963C69A4295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F324D2E-A3EF-48D8-BF75-1963C69A4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89211D1-7375-4F19-A50A-943EA8022D0F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81707A7-7D0F-45D3-ADAA-D3C244875D3D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81707A7-7D0F-45D3-ADAA-D3C244875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F32461F-1E39-467E-A90E-E0F9F56CAE77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C3150D0-AD0C-4A9D-B823-2C489BD44758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C3150D0-AD0C-4A9D-B823-2C489BD44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F7F6F59-00EA-49BA-B127-F53C6DE8AD44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093F535-E4A6-4999-84ED-BE9068D5A606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093F535-E4A6-4999-84ED-BE9068D5A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6C6A490-FE6E-48B4-88D2-6821289A46CC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21DEC3A-CC75-4ECE-9AA5-D33692C4C117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21DEC3A-CC75-4ECE-9AA5-D33692C4C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58B00D2-5B0F-4BDA-9186-AB2F4FD72E4A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A3C1055-C8F6-4E1A-BC27-C5441095B3CD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A3C1055-C8F6-4E1A-BC27-C5441095B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37C3B9E-96D2-4427-ADC7-5959A247E01C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343D349-ACDA-4478-8914-4AB3C3654B50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343D349-ACDA-4478-8914-4AB3C3654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329C541-7915-422A-BCEF-594D6FE32124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62DA57D-43CC-433E-B5B4-EFDFB357FA0E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62DA57D-43CC-433E-B5B4-EFDFB357F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FB310B3-D865-40CE-96FA-49CB55AF7D6A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4871CF5-C93C-4B7D-9EE8-69D7C746711E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4871CF5-C93C-4B7D-9EE8-69D7C7467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8A16800-E9EF-4A17-995F-D133B4F3A87B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4EF1AD-5E79-4885-8425-8D7C857A7F30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4EF1AD-5E79-4885-8425-8D7C857A7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960396E-E721-40E3-B337-731D85AAB49A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C5D5494-EC49-46A0-9E73-8E2E83B4CFE5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C5D5494-EC49-46A0-9E73-8E2E83B4C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D91FAC2-25B2-4788-A0D1-702EC245D0E3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F3EA72B-C7EB-48BE-B11B-0ED7D2E596F2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F3EA72B-C7EB-48BE-B11B-0ED7D2E59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A0B535A-F339-485D-8A73-39238825362F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E5030AE-A2DC-408A-A029-442DC6CB747E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E5030AE-A2DC-408A-A029-442DC6CB7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D3DA70E-2DCE-4488-8968-0E52BBE36341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D3DA70E-2DCE-4488-8968-0E52BBE36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1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704002"/>
                  </p:ext>
                </p:extLst>
              </p:nvPr>
            </p:nvGraphicFramePr>
            <p:xfrm>
              <a:off x="2898015" y="6184599"/>
              <a:ext cx="296638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1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78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704002"/>
                  </p:ext>
                </p:extLst>
              </p:nvPr>
            </p:nvGraphicFramePr>
            <p:xfrm>
              <a:off x="2898015" y="6184599"/>
              <a:ext cx="296638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1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678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1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0000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r="-20000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4" name="Oval 83"/>
          <p:cNvSpPr/>
          <p:nvPr/>
        </p:nvSpPr>
        <p:spPr>
          <a:xfrm>
            <a:off x="73487" y="-714911"/>
            <a:ext cx="5086946" cy="475896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223028" y="176282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F069C09-BC11-49A7-A41D-B7B68F233CDC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F069C09-BC11-49A7-A41D-B7B68F23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AA695C-35F8-4ECE-A349-D5ADF482431E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2BF2687F-5E37-4CAE-881E-FAF50EE743B7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9BD02CC-92FA-457B-9B2B-F25B21BB7B84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6E9EEA64-564B-4564-A460-B4A8D36E0877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D162935-A6F8-4610-9742-695E638BF7FC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4B9C0DA-B545-4D73-A41E-EFF2790B811A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A573E43-F1E4-40E0-B7C5-611861AC6499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A573E43-F1E4-40E0-B7C5-611861AC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25CAD7A-0A0F-4516-862A-8D08C1A62A09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DD72B51A-5762-44AF-AF68-CE1AEE947233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45BDC4-28B6-4B1F-9FBC-B95401BB88C8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94FAF0E-73D5-45DD-BA5F-4CE9BA4320A3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0B6D741-6BA0-4EF3-B466-B6F47DCF47F7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7DA3C3C-8FBE-4556-B0D1-8253DB48DA11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73FAAFC-3D8E-471C-926C-E40D4C4DD797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73FAAFC-3D8E-471C-926C-E40D4C4DD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9669CC-180B-4907-812F-5FB63DCFF44C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49669CC-180B-4907-812F-5FB63DCF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891E5C3-F481-404C-B326-A8824C66339F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891E5C3-F481-404C-B326-A8824C66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8E73816-68C4-409C-B64B-8136FA1B5918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8E73816-68C4-409C-B64B-8136FA1B5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BC646E5-91D1-4818-9AFB-ACFB5701CA9A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BC646E5-91D1-4818-9AFB-ACFB5701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Picture 107">
            <a:extLst>
              <a:ext uri="{FF2B5EF4-FFF2-40B4-BE49-F238E27FC236}">
                <a16:creationId xmlns:a16="http://schemas.microsoft.com/office/drawing/2014/main" id="{2C9A0F4C-EFFB-4AD5-9D18-72BEDEEFA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28C6874-9561-4C90-B41F-65B0F4C5F1D2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1E9F9E54-115F-4C7A-9965-EFADC6EAC741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D85F989-58BC-4320-9363-9C4E00B78424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D85F989-58BC-4320-9363-9C4E00B7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AEA6980-2AD0-4DA7-973F-74C3660EBDEA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8B1EA639-3F99-4774-8224-4623BFCD16EF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9AFA9D2-876A-48ED-A74B-388292D463EA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9AFA9D2-876A-48ED-A74B-388292D46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CD11AA2-5023-48C1-9F21-18CAA066089A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18F9637-9BAB-4FD1-BAEF-7A81B1B81BCD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5479D34-E6AC-4E48-ABF2-F89240CB6004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5479D34-E6AC-4E48-ABF2-F89240CB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43F9FC9-661D-46EF-AEB3-2248B3F1280A}"/>
              </a:ext>
            </a:extLst>
          </p:cNvPr>
          <p:cNvCxnSpPr>
            <a:stCxn id="112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845BA5D-1A2F-4C93-BEFA-396629A79183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22C047-8EC6-475E-A223-9E73009194E8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722C047-8EC6-475E-A223-9E730091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F590C12-8620-49E8-A449-C2F1EF85CF93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7D8BCDCB-40D6-4C52-A20B-683DEB8C2255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896669C-6619-440F-ADD3-3ABD7742DA68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C5E3B75-7012-4081-8AA3-15BBB657A94F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6F5A872-323F-4834-9BC2-83D00A9956EA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208A65-7ED1-4DF1-8A39-43DEBB05EE9F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0208A65-7ED1-4DF1-8A39-43DEBB05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Oval 126">
            <a:extLst>
              <a:ext uri="{FF2B5EF4-FFF2-40B4-BE49-F238E27FC236}">
                <a16:creationId xmlns:a16="http://schemas.microsoft.com/office/drawing/2014/main" id="{0B6E5C57-131C-49D9-9E6D-504474FB8410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DE549F1-C4B7-4F9D-BD25-7A32077186D5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AFDB6E1F-442C-4CB0-AD58-C4ED2C3D5A7F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6E32B4-DBA4-4533-86CC-A45789D3725F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6E32B4-DBA4-4533-86CC-A45789D3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B05F99E-C508-46AF-B7B3-A8A6CAC89DB2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B05F99E-C508-46AF-B7B3-A8A6CAC89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1D6E399-0948-4EEC-A4AB-422EB338CF76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741A246-81EA-4EF6-9D6A-FA30FA591C2F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741A246-81EA-4EF6-9D6A-FA30FA591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82EE46D-B06B-43D6-8015-289AFF91588D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07CFE4C-6E9C-4313-927E-5FEAC8A45D70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07CFE4C-6E9C-4313-927E-5FEAC8A45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8C4CD89-BCAB-4570-A00B-324A8007DFAB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4345342-98DF-4582-8A09-94600C080FF5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4345342-98DF-4582-8A09-94600C080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CE301F7-0CD1-4D0A-8147-A72DC86916BC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2A18609-CD24-410F-85D5-FFB5E1C236F8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2A18609-CD24-410F-85D5-FFB5E1C23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C0E6CD28-9A7B-4E74-AE26-A87A14D49835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57E3FFF-CF93-45CE-8EF2-D9291A68B613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57E3FFF-CF93-45CE-8EF2-D9291A68B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E5957BD-512E-49AD-8405-5172C132BDF2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2BAE461-047E-4B80-BA4D-DE8CC72603A2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2BAE461-047E-4B80-BA4D-DE8CC7260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172DF4E-DC98-4E16-ACC1-1E7D878E5712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0B40F5D-EC3E-475C-95CE-7BB81D380AD5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0B40F5D-EC3E-475C-95CE-7BB81D38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0CA608A-1FC4-477F-B351-8E02F635D42A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60667BF-DE64-4EDA-9204-276E67632D53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60667BF-DE64-4EDA-9204-276E6763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70806B6-18E8-486A-8FB5-172D9E204A07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61B060A-4560-4F9E-93C8-F242AC22C685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61B060A-4560-4F9E-93C8-F242AC22C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1687464-0C21-4051-A61F-F7375EA39C93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91FB7DD-1E17-4F61-A818-F444693D28A1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91FB7DD-1E17-4F61-A818-F444693D2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45188EC-5487-4C9B-BB5F-5F86CD5ECC9A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3AD302D-2881-4663-9AA6-703BACF2D502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3AD302D-2881-4663-9AA6-703BACF2D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B9DBAB3-4601-44BC-A1C4-01744E869CB5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B9C3782-4ED2-4EBC-92F1-68218B46F501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B9C3782-4ED2-4EBC-92F1-68218B46F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E48B7CC-D792-477F-AA76-6A2386159C15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44A48E-6858-4F19-B0B5-4A247CD2BD41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44A48E-6858-4F19-B0B5-4A247CD2B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EE9BE1D-BB3F-4A4D-B791-2525516CA21A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EE9BE1D-BB3F-4A4D-B791-2525516CA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9118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87" y="-714911"/>
            <a:ext cx="5086946" cy="475896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30443" y="6747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5428" y="248000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Table 8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3481412"/>
                  </p:ext>
                </p:extLst>
              </p:nvPr>
            </p:nvGraphicFramePr>
            <p:xfrm>
              <a:off x="3102888" y="6143761"/>
              <a:ext cx="296638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1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52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9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Table 8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3481412"/>
                  </p:ext>
                </p:extLst>
              </p:nvPr>
            </p:nvGraphicFramePr>
            <p:xfrm>
              <a:off x="3102888" y="6143761"/>
              <a:ext cx="2966384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1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15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52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9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9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r="-19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8547" r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9CC3AAD-4F61-412F-B19B-0E33E400C49F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9CC3AAD-4F61-412F-B19B-0E33E400C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7432A1-02E2-4EE0-903D-CE47CE0F4730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92C0DB6-F71D-46F6-876F-B6DDB7511EA2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B93C57C-0EFF-46CA-B66E-8F348E4C8450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C9A821E7-5406-422E-B739-87A3BC5886B5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AAF61B-61CD-4EA1-A81B-8244F30E9FAB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884D7BDB-77DF-4A71-9C78-1DDF071958F6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51C8EFF-2CB3-48BE-9F36-D08B980AF3F2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51C8EFF-2CB3-48BE-9F36-D08B980A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0BD2C99-B6F4-4F77-9571-28BC4D06D1BA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ED50555-6AD0-48CF-ABCE-9D15AEA6CCD7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9457828-9C1C-4383-8651-74B1DECC584B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878A24-2442-404A-ACBF-D0A491AD538F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11BD6279-37D6-4727-A2E0-4FCE735DE017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1C395FB-73A3-4A75-8247-C12AB32EE432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4550EE5-B849-4079-9E65-FD4C0915B18B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4550EE5-B849-4079-9E65-FD4C0915B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870711-2F78-4B55-92B0-0B92974F16A7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870711-2F78-4B55-92B0-0B92974F1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98764CF-B464-4F47-8741-378D14F986E6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98764CF-B464-4F47-8741-378D14F98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16DCF90-909A-48E2-BE2D-EA33179FC7C2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16DCF90-909A-48E2-BE2D-EA33179FC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188D6A9-48A6-446E-8511-132573522D1D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188D6A9-48A6-446E-8511-132573522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2D407C26-4B9E-43A5-A335-1169FFEA5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3C834D-888B-4173-A4E8-ECE6968FC9EE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AC52891-C34A-4DE9-BA11-07324AE9260B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2A1188-C46D-495A-8607-0D0AE2B44BFA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2A1188-C46D-495A-8607-0D0AE2B4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D1EBA54-E197-406A-A556-53D73FDAFA9A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C2D97CF8-1DF8-4D4C-8F5E-92C6F7E3DDAC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65DAAF-D33C-4F13-A094-03BD08AA43A6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65DAAF-D33C-4F13-A094-03BD08AA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1C78FF-A2AE-4DB8-8045-8E9199C681D5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6865F0F4-F0EF-4025-A0D5-2DADE5EDBBB6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E075ADD-A6BE-4DAE-AE71-9F8A7C67731D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E075ADD-A6BE-4DAE-AE71-9F8A7C67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C90CCBA-3773-4DAD-88E0-11FADBC0AEBF}"/>
              </a:ext>
            </a:extLst>
          </p:cNvPr>
          <p:cNvCxnSpPr>
            <a:stCxn id="113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0A631195-C1F2-440C-BA82-E86F5B238E13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484EFFF-AB19-4109-90D7-9FA99D0B4434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484EFFF-AB19-4109-90D7-9FA99D0B4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E2774EA-35DE-4F3E-B0F7-F1FA9EF3C5D6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02C620F8-2A31-4347-B38F-7E9A6097AB2B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E5C7BB7-639E-4055-973E-86E9423B7AB1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4DA3411-1F56-45D0-8F78-BAE2323C665A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3144E72-FF3C-4397-BB3C-D363C711C6AD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896A6B6-F38D-444E-931F-E8119A2548A7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896A6B6-F38D-444E-931F-E8119A254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val 127">
            <a:extLst>
              <a:ext uri="{FF2B5EF4-FFF2-40B4-BE49-F238E27FC236}">
                <a16:creationId xmlns:a16="http://schemas.microsoft.com/office/drawing/2014/main" id="{321122B1-56FD-42B4-8073-B8C489687C27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C3068DF-032C-457B-8B86-89E825969D34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A9947EC3-35ED-42BB-B01F-E07BC7E04468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2DF5F59-F906-40FD-85E6-CC3FDF0BB64D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2DF5F59-F906-40FD-85E6-CC3FDF0B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F33EFD2-B895-4AAF-B09E-52CE851C509D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F33EFD2-B895-4AAF-B09E-52CE851C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7623628-D817-46AD-98DA-43E64433B24D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2AAEA22-064C-4E8C-B581-494EF0F71EAB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0CE0D8C-88EF-47E0-84C6-9DBE4344CFCF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0CE0D8C-88EF-47E0-84C6-9DBE4344C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892EE43-B370-40DA-AC7F-D02129381177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BF25AEF-D0F9-4887-A12E-0BD9AC870578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BF25AEF-D0F9-4887-A12E-0BD9AC870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5BADB69-34A0-4C17-9131-68C249B801C8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8624BCA-0771-4D2A-947C-D87B20E65C15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8624BCA-0771-4D2A-947C-D87B20E65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ED7FAC0-E1D5-405D-9975-CA7708D34DB9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702A32C-910B-4C49-8BBA-614035BAE5F8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702A32C-910B-4C49-8BBA-614035BAE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DCC870C-398F-4C88-9C69-094F913EEEF5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0E24019-83AB-47B2-953F-9C589F9207A9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0E24019-83AB-47B2-953F-9C589F920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9F40F27-37F8-4EC2-A9DD-B184107D80BF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43B5454-ABB3-4839-A39C-E355B436CB9A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43B5454-ABB3-4839-A39C-E355B436C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309D134-E638-43FE-8434-CF62E7BCAC47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016E5EC-22FC-4984-AD14-113F9FF96A0E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016E5EC-22FC-4984-AD14-113F9FF96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D7FAE6F-166E-406F-9414-90B137B443FA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D30D233-EF1B-4C9B-B8E2-4D1F3C8539DE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D30D233-EF1B-4C9B-B8E2-4D1F3C853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C66644B-53A0-4766-831A-7240E69BE567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47DAA0F-E7A8-4A3B-8B2D-6C1D3A71EC3F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47DAA0F-E7A8-4A3B-8B2D-6C1D3A71E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8FF7703-6471-44F0-B10F-C43D17CBF834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78F5C841-0AE2-417C-A159-93144D2F214F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78F5C841-0AE2-417C-A159-93144D2F2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58024D0-F7D2-470C-8F34-CD55127FCF18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79B1A93-2751-429C-BB3D-D1D090A160E0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79B1A93-2751-429C-BB3D-D1D090A16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6810FE7-CDE9-492E-86FE-50CD48504668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62825E6-C376-4FEE-A8FA-F10C4EAD3C82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62825E6-C376-4FEE-A8FA-F10C4EAD3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B8A52DD-E834-464E-9B2D-032ADA5126FE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B8A52DD-E834-464E-9B2D-032ADA512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820CC70-04AE-40FE-98F4-C5BCB5C34E9B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820CC70-04AE-40FE-98F4-C5BCB5C34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802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87" y="-714911"/>
            <a:ext cx="5086946" cy="475896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30443" y="6747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5428" y="248000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Table 8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5086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Table 8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95086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97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206" r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00" r="-96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9" name="Oval 88"/>
          <p:cNvSpPr/>
          <p:nvPr/>
        </p:nvSpPr>
        <p:spPr>
          <a:xfrm>
            <a:off x="1870063" y="857760"/>
            <a:ext cx="1650216" cy="1451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5F77A9-ED24-4E36-9D67-F46A4F4BE7E6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5F77A9-ED24-4E36-9D67-F46A4F4BE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175D64F-9F01-45B5-B62E-19FE67C3378C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6A9118A-4F73-4A40-9955-23617B9F72C1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DF889BF-C5B1-4401-9DDE-51E7CC8386BC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87955656-970A-46E8-B4B3-37F19643FBCC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7207F8-7B1A-4141-90AC-357F3846321B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75FFF910-E247-4863-830F-7B0955F2BE13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FD707A1-78FF-44A4-ACDB-DF774EC08606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FD707A1-78FF-44A4-ACDB-DF774EC0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C96BA80-323A-4503-8B70-BD5712451D42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AE87B19-6D8E-4D05-B4FA-16B4DBF0C7F8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CE3B457-6290-49A8-96F1-EC08ED72D00C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4C3C5E6-7F30-4191-B179-AC02998DE010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C44E612-6C91-4322-87F6-0CA0B7D0365C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9FEDAD-AC45-4453-9A1B-404F6875971F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609C72D-79BB-44C7-9CD2-A192D221C5CD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609C72D-79BB-44C7-9CD2-A192D221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D02CC9B-9A00-40D1-9CD6-29D3A665BDEE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D02CC9B-9A00-40D1-9CD6-29D3A665B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25B77E7-2DAA-4FE1-A351-1CC575952248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25B77E7-2DAA-4FE1-A351-1CC575952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F892EB0-24F6-42D3-A14D-FCCBC2F03A99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F892EB0-24F6-42D3-A14D-FCCBC2F0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4275D3B-5FF3-483A-8D07-38916CAFB761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4275D3B-5FF3-483A-8D07-38916CAF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Picture 109">
            <a:extLst>
              <a:ext uri="{FF2B5EF4-FFF2-40B4-BE49-F238E27FC236}">
                <a16:creationId xmlns:a16="http://schemas.microsoft.com/office/drawing/2014/main" id="{18978D6D-64D5-4F8C-977F-F7F13DD0F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79E6686-4802-4EBC-A494-1075BA4B46D3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52520606-5EA4-463B-A338-E49A4E4A38F6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FC2EAEC-48AE-47A4-8DBE-05D20D64942C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FC2EAEC-48AE-47A4-8DBE-05D20D649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15A842E-4FDD-487E-8547-398921FC5840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141063E5-5650-43AC-8E60-B07A202111E5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5E03403-C711-481C-A078-488C92897A9F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5E03403-C711-481C-A078-488C92897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8FCE064-FB69-41B9-9512-E8063D6A8535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8EF04D75-66B3-4610-91AB-BD846D65F039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373105A-7A3B-456E-88E6-768E3FE07891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373105A-7A3B-456E-88E6-768E3FE07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31C3DA6-253F-4088-8E14-69293E6EEFE7}"/>
              </a:ext>
            </a:extLst>
          </p:cNvPr>
          <p:cNvCxnSpPr>
            <a:stCxn id="114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93F9D28B-9FB3-4195-9723-FEC01FB7EED0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152113-64B8-4479-95CF-8F0921536632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152113-64B8-4479-95CF-8F092153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4C4A082-B438-45DE-9A60-583DFDAC1AA3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38784E60-1F6F-42FC-995D-3E75EC5A6376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DB2D820-D66A-4838-9F0A-B64F40BA5BD2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619C201-8BC0-46AD-98FA-49E523207CEF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EC94E77-58EB-4EB6-9C14-FD236D873906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2EE57FF-8718-42F6-B150-65E942061971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2EE57FF-8718-42F6-B150-65E94206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>
            <a:extLst>
              <a:ext uri="{FF2B5EF4-FFF2-40B4-BE49-F238E27FC236}">
                <a16:creationId xmlns:a16="http://schemas.microsoft.com/office/drawing/2014/main" id="{E99FADEF-6734-4C65-977C-508A82ADA8CF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6A7E90B-649C-4FC6-A55D-A6147D9E1683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FEBF7428-0FC9-44C9-824C-D948202F00FD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6C1D9F2-8DA0-4289-AA43-7D27A529F479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6C1D9F2-8DA0-4289-AA43-7D27A529F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624343E-7D95-4274-96E5-F35E817A8C7D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624343E-7D95-4274-96E5-F35E817A8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2FE1A80-418F-48C3-B35C-DB43F17D7B25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791500B-E357-49D2-816D-63BF146BDFB3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E4D08C2-EE81-4B5A-9402-BFCAFD52B91D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8B316DC-1C69-4474-8FB6-063A2D396F10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8B316DC-1C69-4474-8FB6-063A2D396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69602C1-A6F5-4FC0-B0A9-6B3F6D740606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D53E88B-F969-4579-B410-7B345D4799E2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D53E88B-F969-4579-B410-7B345D479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307CF77-E183-46CB-ADA2-04702F63F654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D9B0BCB-6CB3-499E-B615-F7A936053C33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D9B0BCB-6CB3-499E-B615-F7A936053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B1B6338-FCEC-4EDA-BCDB-405201CA8DA3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6F60FB9-0070-4792-8307-65135A9C1333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6F60FB9-0070-4792-8307-65135A9C1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20B00C2-F183-46D2-AACF-FC9785F6BEAB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C642A3E-C8B5-44D3-BDDF-9EB0448EEA6C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C642A3E-C8B5-44D3-BDDF-9EB0448EE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3EBE83B-733F-4AC4-8C3E-9A43FC9D2750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0CDD2F2-8C12-4F1E-9522-B0C1A7ECC08E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0CDD2F2-8C12-4F1E-9522-B0C1A7ECC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0DB1A29-3246-44AF-BEC8-F22CD4A1152E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523E5ED-CB8C-4065-A345-C0E649DC0A3A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523E5ED-CB8C-4065-A345-C0E649DC0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733EFB4-7035-4B60-8A83-A488C0F725F7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0B2B28F-57DD-4F01-B9D5-827E8F767F39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0B2B28F-57DD-4F01-B9D5-827E8F767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840ADF6-9F86-45B5-9083-07697D49E69D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95F330E-17C0-421F-AC1F-F79FB350C542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95F330E-17C0-421F-AC1F-F79FB350C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4974258-3507-463E-B409-3F779327E61A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3FC21CCA-7EF3-449B-BA10-02F4173A7904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3FC21CCA-7EF3-449B-BA10-02F4173A7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4724866-E4B3-4C87-A66A-3716037AC53B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108F566-6C5E-4199-8EEB-E0C268CA5BE1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108F566-6C5E-4199-8EEB-E0C268CA5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2631BBB-E0D1-4AA7-A7D9-BC1EA806536B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2631BBB-E0D1-4AA7-A7D9-BC1EA8065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58AF927-617D-4BB7-878B-34C7939097AC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58AF927-617D-4BB7-878B-34C793909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15F349C-24A8-4014-98CA-773D1834A1BD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15F349C-24A8-4014-98CA-773D1834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6634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3487" y="-714911"/>
            <a:ext cx="5086946" cy="475896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30443" y="6747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5428" y="248000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870063" y="857760"/>
            <a:ext cx="1650216" cy="1451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Up Arrow 2"/>
          <p:cNvSpPr/>
          <p:nvPr/>
        </p:nvSpPr>
        <p:spPr>
          <a:xfrm rot="15092136">
            <a:off x="9645555" y="2360039"/>
            <a:ext cx="1762302" cy="691994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946307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1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946307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97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206" r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00" r="-96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1B8AE0D-C689-423D-80C1-620196460D36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1B8AE0D-C689-423D-80C1-62019646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6ED5C26-1E4D-44D4-B060-1644CBCACFB0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6F9E7D4-BDA0-4E0D-8FCB-83365C4D549F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3574150-F92B-432B-A856-5ACFF7D84C84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F9955A2-A8F7-4BBB-9BC0-4DE8A3972403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13AA2BD-5370-4337-B511-B5C132379963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678DED9E-A785-4B15-A526-0CCCC99B73E9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426661-3F61-4ECC-856E-92333E013D08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426661-3F61-4ECC-856E-92333E01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38F732E-EC31-476A-BF4C-7E23E817B09A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27A2825-0941-4170-BF7F-0A2C6D9EC17E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08C4C65-9934-4F07-BF24-27D211B5E7ED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F87E9BC-6AB4-4999-9A0F-67FDBAE81288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2CDF04D5-2210-4C9A-8592-3495405BA26C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EE18101-5C48-4FDE-BC71-5E0F2334F5E8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84E8F2-88AB-47B0-8845-AD3BC7A25030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684E8F2-88AB-47B0-8845-AD3BC7A2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E6CDC8E-1DF3-4EEC-B6DC-7351A973F649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E6CDC8E-1DF3-4EEC-B6DC-7351A973F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8B522E8-C831-4783-8E79-25B7FA5A1770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8B522E8-C831-4783-8E79-25B7FA5A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14B4828-E45C-4E96-B185-11ADDF5D84A6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14B4828-E45C-4E96-B185-11ADDF5D8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E2F60F6-A555-4B67-9C85-F8EA00D1EC09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E2F60F6-A555-4B67-9C85-F8EA00D1E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292F13A1-C717-4EB3-BAE5-41238792A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46A8A9E-6999-4375-A68F-930F1374F7D1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6D9B27D3-2903-4EB3-B696-9079193F1B0C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EFD721F-A488-4758-9503-9B97E774D4E7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EFD721F-A488-4758-9503-9B97E774D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F0BBC01-298D-46D0-9B0F-BC6224DE71C6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096584FA-13E1-4546-A111-1F5729F8C249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C2BEB80-2886-4D7F-96DA-776910D673CF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C2BEB80-2886-4D7F-96DA-776910D67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48F0DAF-0EF4-47A5-9513-24B64E429C22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DE0612D-A5E1-4365-A6F5-8BB1C83D3E63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69A99AC-340F-4F2C-B889-AA8527552D5B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69A99AC-340F-4F2C-B889-AA852755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9857E8-B3DA-402C-9062-73E5513B9F61}"/>
              </a:ext>
            </a:extLst>
          </p:cNvPr>
          <p:cNvCxnSpPr>
            <a:stCxn id="115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65BE0780-BF5C-4008-A5FE-17AFDB8730C5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0F5DBFB-2215-4F74-888F-FC6E38E03D04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0F5DBFB-2215-4F74-888F-FC6E38E0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0FBEA6A-F227-4888-A6C4-2A17ED23884D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DEBCF50-80CB-4C1D-A94D-53AF09C9C266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C436BD1-33D0-4610-A6AA-3F9474ED8F9D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98A08D5-CB43-4468-B582-4854312A6BDC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EEBD559-0A6B-4994-8EE5-36B17DF648EE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E2B7B60-D8F7-4E4B-9A7B-ED5EFFAECFCD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E2B7B60-D8F7-4E4B-9A7B-ED5EFFAE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81678E93-8CF9-4C1F-A3F4-B5A52D6AC445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52C416-7518-476E-AEB2-B7725B0A7106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2F86BE48-44F4-4E9D-AB13-17B7C22318AA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5EADDAE-DAD2-4F04-B661-EEFD2E378736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5EADDAE-DAD2-4F04-B661-EEFD2E37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23FA5B8-3072-4421-8118-D96903338EDE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23FA5B8-3072-4421-8118-D96903338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98D51B-F6E9-4CA0-9CCF-B5DA90A3B5B0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8E7FB70-EC45-49B7-A852-33D440C3624E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FBF2F8F-9BB1-498D-8400-3D026B533E7A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E7A182F-2F22-480D-99AC-35F727051ECB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7CD4361-ACB6-4A51-A4C8-6C1461A066AF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7CD4361-ACB6-4A51-A4C8-6C1461A06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8BC835A-5AE5-4461-911D-C7A3B5D26148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7864449-64B8-4C43-A18E-1A3E3AD8BF9A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7864449-64B8-4C43-A18E-1A3E3AD8B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A44E691-A867-4AC6-B33A-FAB59F2B9D30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9646331-773F-4AB2-B037-7C59CADF9221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9646331-773F-4AB2-B037-7C59CADF9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F042C9A-292C-4E70-8E69-59D9521B93C7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36640F-1E55-4520-BBAA-D02341FE4FC3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36640F-1E55-4520-BBAA-D02341FE4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A9789-0DAB-4C7E-B667-81F9206BA0CE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FC9D451-952B-45A5-914A-ABCC13658957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CFC9D451-952B-45A5-914A-ABCC13658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159EA1E-25BE-4432-9EB5-5D8A81A4954C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53C7797-A757-42B1-9C1B-DFFC1238EF30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53C7797-A757-42B1-9C1B-DFFC1238E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340A239-054A-4BF1-A43C-A0F7F6B9E78A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C97E672-7CE1-4767-8091-558986A28770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C97E672-7CE1-4767-8091-558986A28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A1880A-3D55-4FFB-BBA2-6DD709B69CDA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093012C-6105-4F16-9629-89881A64516C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093012C-6105-4F16-9629-89881A645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5DB776E-C5C5-4748-9996-FD62F1A78C1A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B2FC54A-73B2-4844-B89C-CF736D12B985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B2FC54A-73B2-4844-B89C-CF736D12B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EE8502E-D1A9-4E28-A942-C7567104ADC6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1678B6C-1E99-47C1-A30E-C4F21FDEA716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1678B6C-1E99-47C1-A30E-C4F21FDEA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E8E94D76-4463-4440-9B95-0B9AC1D4D2F2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E8E94D76-4463-4440-9B95-0B9AC1D4D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91B3A10-B28C-4EB7-8D2D-C618B0B2E9BF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91B3A10-B28C-4EB7-8D2D-C618B0B2E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5D9F951-CE5A-4B18-9678-76DB51237495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5D9F951-CE5A-4B18-9678-76DB51237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140ACCB-8D99-44D4-B19F-A48D101444B9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140ACCB-8D99-44D4-B19F-A48D10144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180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/>
          <p:cNvSpPr/>
          <p:nvPr/>
        </p:nvSpPr>
        <p:spPr>
          <a:xfrm>
            <a:off x="398127" y="-322820"/>
            <a:ext cx="4707550" cy="4364244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5428" y="328682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397279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397279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97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206" r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00" r="-96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1" name="TextBox 90"/>
          <p:cNvSpPr txBox="1"/>
          <p:nvPr/>
        </p:nvSpPr>
        <p:spPr>
          <a:xfrm>
            <a:off x="5266877" y="3003400"/>
            <a:ext cx="283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500"/>
                </a:solidFill>
              </a:rPr>
              <a:t>Furthest neighbor updated!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5599164" y="3372732"/>
            <a:ext cx="1231942" cy="2717738"/>
          </a:xfrm>
          <a:prstGeom prst="straightConnector1">
            <a:avLst/>
          </a:prstGeom>
          <a:ln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1F4006A-AB14-428E-AAFD-332E47C55DA1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1F4006A-AB14-428E-AAFD-332E47C55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72859D-D8BC-43E1-99B5-B2A2E6CB1B14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9E7B31FD-5CF6-4B86-A423-F886692949C8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D251175-088B-429B-86B6-E0C975CE54BF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B3295ED7-896E-4B08-8258-FC09E17011CB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2BADD6-3A58-4639-9B6A-761ADEEE58AE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5A0494F5-FEAC-460F-87E0-0FA88B12CCDF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77A329-BD23-4D75-9CEE-26ECB4D91CE5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77A329-BD23-4D75-9CEE-26ECB4D91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996A1DF-A030-41CD-AFA3-D71BBDF76C01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F3CA20B8-0A2D-4D36-B42B-D824E91E6E43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DA6A53-FA0B-40A1-A88B-3C2EDCA84D46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CCD1CC9-5DBC-4F77-9461-90A84AB22BA2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5E4ABCB9-C595-42A1-9EF0-D06DA386F772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B45C0CE-2CD3-45FF-AAB4-D4C7C09558B3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439DAEC-D25E-46AF-8B42-55BE0A743203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439DAEC-D25E-46AF-8B42-55BE0A743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69DE668-46C1-4367-AAFC-27584192B021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69DE668-46C1-4367-AAFC-27584192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9D0DCBA-CB0D-4571-A1E7-BBCFFA9F3284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9D0DCBA-CB0D-4571-A1E7-BBCFFA9F3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50A5B3E-51B3-4D85-BF70-D0D951D7A306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50A5B3E-51B3-4D85-BF70-D0D951D7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3E45FC3-C44A-4D48-96B1-B4A3B11A16A0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3E45FC3-C44A-4D48-96B1-B4A3B11A1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Picture 112">
            <a:extLst>
              <a:ext uri="{FF2B5EF4-FFF2-40B4-BE49-F238E27FC236}">
                <a16:creationId xmlns:a16="http://schemas.microsoft.com/office/drawing/2014/main" id="{25E3F8B4-1E37-4CD2-BA9A-50FCC62F7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765240-814A-444C-97E9-EEE7BFD93225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442FBDE3-B666-4773-8FF1-651D04D88B40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4E653D-33C3-4D29-9B6B-1D17A77E8282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4E653D-33C3-4D29-9B6B-1D17A77E8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C17884D-7745-4A5D-8CF8-ADABA39AAFD1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86D2137A-125D-4470-A40D-5076ECB90CB0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D48B0D5-041B-409A-AC53-4D07B7D25975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D48B0D5-041B-409A-AC53-4D07B7D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029278A-74C3-450F-8091-B76BBF015F97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EC4204-F575-4C09-A0D0-221F3E1D9686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CC8E6E9-C97D-43C8-958F-65D4D0D874E3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CC8E6E9-C97D-43C8-958F-65D4D0D87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F1ABE5-9F5E-4DD4-A3EB-6DCC2511B204}"/>
              </a:ext>
            </a:extLst>
          </p:cNvPr>
          <p:cNvCxnSpPr>
            <a:stCxn id="117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E6370141-342D-46EA-BDD8-30C96045355F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E8E7C04-03BB-4EFF-B8F3-B433C726064B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E8E7C04-03BB-4EFF-B8F3-B433C726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70111BA-7FCC-47A1-B41D-1FFBB8B4A6AF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42CE9F51-E199-48D1-B59F-9315E9CD1D99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5368F91-1964-402E-8D21-51BF610FBE7E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3D6E5A-2039-4E95-9405-47C8ECDB8249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3C8C101-F347-49C5-B2DD-68B8A57B69DE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44383E6-7D3B-492D-B112-3045F1944BD5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44383E6-7D3B-492D-B112-3045F1944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21824F20-45CD-4B5C-8358-06E4FF353C95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4CE022B-C6EE-48CA-B972-C93FFF0D27E4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F39B7E7B-0E2B-40D8-A7F7-CBDDAE7200B5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82EE942-BCCD-4373-B74F-7D052EAAC47C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82EE942-BCCD-4373-B74F-7D052EAAC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95B7FE8-128E-4C06-95F6-D1DA1F7CF40E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95B7FE8-128E-4C06-95F6-D1DA1F7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4051B00-69B0-4571-A8BC-4CE08A0829C9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4051B00-69B0-4571-A8BC-4CE08A082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FD78F4C-75D7-4E91-B665-791994B830C9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72700E2-2969-4473-AF0A-2C040223AFA6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4D090B5-6152-447F-BABF-C9B2483ECF11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771B3A6-E39D-4F21-AE4A-0C7A2B119C8F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9D75B9A-9576-40B7-8499-5E0824B98FA3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9D75B9A-9576-40B7-8499-5E0824B98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ED78B1D-AF13-4037-8B8B-F47F2D40A73B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E647CE5-8A1C-46C8-9B0F-9AD0BF0C36C5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E647CE5-8A1C-46C8-9B0F-9AD0BF0C3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E777B18-E03F-4526-B0C3-41D80A403A4B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3136D49-DB72-4D0C-87F3-91E62C613C65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3136D49-DB72-4D0C-87F3-91E62C613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D49EE04-91DA-4D0C-B2F7-131C30F54A76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9E9B5F8-C10D-4AE6-A744-FEBF3C4808B7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9E9B5F8-C10D-4AE6-A744-FEBF3C480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2416050-086D-4A2E-8100-3F96F438A1FD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CA47212-B88E-4C5F-B40F-A0354C3C1032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CA47212-B88E-4C5F-B40F-A0354C3C1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D75D0BD-13CB-46A9-9290-56F7ED03AFBA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F076756-D4F2-49AC-91C3-A3039471EF3C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F076756-D4F2-49AC-91C3-A3039471E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D77EB4-2715-4A8D-986F-23D3246F8B9F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122C3D-EDF9-48D9-B0B4-D79D8E744BA1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122C3D-EDF9-48D9-B0B4-D79D8E74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87CC048-08CD-4FA8-B4D3-0FB882EA56CB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BED963F-96DC-48AC-8C23-0D82A305B415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BED963F-96DC-48AC-8C23-0D82A305B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1E08B5B-40B4-445A-938A-09DAE7109209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F25EEBE-5592-4BAB-A632-7D3BAEF8058B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F25EEBE-5592-4BAB-A632-7D3BAEF80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0CAC111-5B3E-42AA-B618-A0D2730BF437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F21B215-ECF3-4B4B-BF72-88056AC14D9E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F21B215-ECF3-4B4B-BF72-88056AC1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A5DCA6B-7884-4BCF-A057-8EF2EE2E96CB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A5DCA6B-7884-4BCF-A057-8EF2EE2E9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8AE4E81-DB43-454B-9710-0AB2C5EEB0FD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8AE4E81-DB43-454B-9710-0AB2C5EEB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535F106-F9A8-4353-9FCB-15F4FA5F17FB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535F106-F9A8-4353-9FCB-15F4FA5F1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3510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/>
          <p:cNvSpPr/>
          <p:nvPr/>
        </p:nvSpPr>
        <p:spPr>
          <a:xfrm>
            <a:off x="395998" y="-177505"/>
            <a:ext cx="4707550" cy="4119577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5428" y="328682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2785740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2785740"/>
                  </p:ext>
                </p:extLst>
              </p:nvPr>
            </p:nvGraphicFramePr>
            <p:xfrm>
              <a:off x="2898015" y="6090470"/>
              <a:ext cx="30272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5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35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3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97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206" r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00" r="-96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0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1" name="TextBox 90"/>
          <p:cNvSpPr txBox="1"/>
          <p:nvPr/>
        </p:nvSpPr>
        <p:spPr>
          <a:xfrm>
            <a:off x="6192993" y="2830901"/>
            <a:ext cx="283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500"/>
                </a:solidFill>
              </a:rPr>
              <a:t>And again!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5599164" y="3372732"/>
            <a:ext cx="1231942" cy="2717738"/>
          </a:xfrm>
          <a:prstGeom prst="straightConnector1">
            <a:avLst/>
          </a:prstGeom>
          <a:ln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ECEAFE1-2650-42F6-A3E8-FB7AA8DE071B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ECEAFE1-2650-42F6-A3E8-FB7AA8DE0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024A4CB-CED9-4D63-B3F9-82FBE8F7C32A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650E8287-FFCB-4A6F-87F3-ED2CBDCCBEDE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33C763A-AE5C-433A-800F-9426C4765FBA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9C19779-D1E5-478A-A56F-3F23AC068E20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1792F46-FAC6-4C80-B855-7ACA16246E77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DFE7920C-21EC-4D0A-9AF2-86F3F345F745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578475-D043-423D-BD9F-76EEBE88DC57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578475-D043-423D-BD9F-76EEBE88D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55FA8CB-4630-4D33-87B7-8937504E2CA0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90E32576-A997-46DE-BFDE-43C518AE8836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5781E0F-EA3D-4BC4-83C5-04BA65B74D70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F0AF377-CDC0-41A4-937D-CFAF22529C0B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56762A75-A8C4-458E-B63F-D0F454BDACE0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84807E7-DD10-4855-876B-796CB85BEF82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92BA8A2-F34F-4CAB-8B40-E938C0D6D0AC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92BA8A2-F34F-4CAB-8B40-E938C0D6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5E2EBB4-44CF-42BC-B370-742D4A563FB8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5E2EBB4-44CF-42BC-B370-742D4A563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5522057-AEC4-4910-8FFF-CB8FF8DE0CC4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5522057-AEC4-4910-8FFF-CB8FF8DE0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CF7684F-9FD6-487D-B676-A3E5A5438588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CF7684F-9FD6-487D-B676-A3E5A543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5BFCBDB-557E-40FE-AA78-13F1C33AC58B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5BFCBDB-557E-40FE-AA78-13F1C33A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Picture 111">
            <a:extLst>
              <a:ext uri="{FF2B5EF4-FFF2-40B4-BE49-F238E27FC236}">
                <a16:creationId xmlns:a16="http://schemas.microsoft.com/office/drawing/2014/main" id="{66A410AB-9FEE-450A-AB01-BCE52F9C8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7BCEE5C-027B-42F9-8979-51FAD61BF98C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EB2993D-10D0-4D06-B0BF-054DCE6CCAC2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99744BA-8152-4493-B468-1697C17DFFC2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99744BA-8152-4493-B468-1697C17DF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A860774-5A8D-469C-A7BA-AE68D1DCD953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C8CA7DDE-1B94-444D-AD6E-D7BD7A188147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A54997-DB3C-4F04-B594-453B8C2E512F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A54997-DB3C-4F04-B594-453B8C2E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F38303F-8794-476E-9137-0B0B543A815C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88BB566-6757-461E-A11A-38D95FC8217D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78E686-BC72-4C16-8EAD-9746A9D3C8A8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78E686-BC72-4C16-8EAD-9746A9D3C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5DCA319-B5B9-46D9-8511-45CE24823637}"/>
              </a:ext>
            </a:extLst>
          </p:cNvPr>
          <p:cNvCxnSpPr>
            <a:stCxn id="116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BF4CD827-3A19-4A5C-B79F-D0F236F42320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CEEEB45-6908-4387-B334-546F1B3D44DE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CEEEB45-6908-4387-B334-546F1B3D4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F4A6999-A138-4363-B81C-B9D300783C18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1C43DD84-E958-4F1A-977A-1D32EFC94F24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5580A8E-88CA-42A6-AFA0-0397423CA44C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ED72D98-07AA-4BF2-9027-7144B6FE3705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7D69855-E3A2-451B-80C3-4F8D7E0467F5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7B0AB9-A2B0-4CC2-B1E8-C33839856461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7B0AB9-A2B0-4CC2-B1E8-C3383985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Oval 130">
            <a:extLst>
              <a:ext uri="{FF2B5EF4-FFF2-40B4-BE49-F238E27FC236}">
                <a16:creationId xmlns:a16="http://schemas.microsoft.com/office/drawing/2014/main" id="{A0D30D3A-53E7-4045-A508-F6E2E70539DE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39261B8-5E6D-43DA-A620-B89D33937FD7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D3AE7A56-C2B0-41C2-8656-3BAB2CF110B9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2C7D8B6-94BA-4672-BE9D-2C90977F0256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2C7D8B6-94BA-4672-BE9D-2C90977F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A3572E7-CD60-412E-B9CC-6E8BD7245993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A3572E7-CD60-412E-B9CC-6E8BD724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3033046-CE17-4473-AD6D-F21AED3FF0BE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3033046-CE17-4473-AD6D-F21AED3FF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FA5F87A-55CA-4BD8-A861-4553BE90F876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451CE4F-E6C2-4AAA-84C4-37EF6282EADB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B840071-2B4D-4DD5-84F1-5528D40EA5FD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905ADC4-7A7F-4C4D-A8CD-92A09D1085CD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022C192-AF84-4C65-921B-CBF2043922CF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022C192-AF84-4C65-921B-CBF204392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0210E69-12B7-4B94-A827-B84A7AB70852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E396BEB-9963-4D42-AED8-24E27C6552EA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E396BEB-9963-4D42-AED8-24E27C655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7786389-48C7-46A2-860A-CF2DA21CAB6A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5AE974-C35C-4F9B-B413-A418916D1F8F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5AE974-C35C-4F9B-B413-A418916D1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39A7833-FF31-421A-A786-23A87F0CF388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7F6F04D-1A40-46A3-9593-41FF6AEDE3B2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7F6F04D-1A40-46A3-9593-41FF6AEDE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41949CA-CE9C-4B55-9A79-D1CB429228F2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0FDBE86A-981D-4FD8-9856-74F25DA65AB5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0FDBE86A-981D-4FD8-9856-74F25DA65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818860B-6675-451B-A15C-78C33500603A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C794AA2-79DC-4720-8465-839E804AF9A7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C794AA2-79DC-4720-8465-839E804AF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CE128A6-4F2A-4125-8753-176A13B3792E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57D298F9-93C3-414E-9916-811F5CA918B9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57D298F9-93C3-414E-9916-811F5CA91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4EE4C3-F2FC-4F80-BB72-A19FD192460C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3A158A9-8D69-4C85-8578-A8B645CC46EB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3A158A9-8D69-4C85-8578-A8B645CC4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CA47628-D251-482F-8232-D8D871124863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A6C950E-1EC3-4B1D-8731-4272171D87BC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A6C950E-1EC3-4B1D-8731-4272171D8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E9355E7-03DD-4AF3-BE55-4A16552AC4FA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50D242E-AD0F-4456-91F1-883E2BD72B49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50D242E-AD0F-4456-91F1-883E2BD72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3301F6F-02D0-4E34-8404-BE280849DE90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3301F6F-02D0-4E34-8404-BE280849D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3A698D98-69FA-48A2-AA99-A723C8597D6C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3A698D98-69FA-48A2-AA99-A723C8597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A42A059-8F3C-46D9-9BD1-F914DDAAE763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A42A059-8F3C-46D9-9BD1-F914DDAAE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744CF1F-8A18-4ADC-9445-151B28DE77F6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7238545" y="3254009"/>
            <a:ext cx="1468349" cy="310255"/>
          </a:xfrm>
          <a:prstGeom prst="straightConnector1">
            <a:avLst/>
          </a:prstGeom>
          <a:ln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526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/>
          <p:cNvSpPr/>
          <p:nvPr/>
        </p:nvSpPr>
        <p:spPr>
          <a:xfrm>
            <a:off x="489849" y="-376518"/>
            <a:ext cx="4324867" cy="4130123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0936830"/>
                  </p:ext>
                </p:extLst>
              </p:nvPr>
            </p:nvGraphicFramePr>
            <p:xfrm>
              <a:off x="2812081" y="6147947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0936830"/>
                  </p:ext>
                </p:extLst>
              </p:nvPr>
            </p:nvGraphicFramePr>
            <p:xfrm>
              <a:off x="2812081" y="6147947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87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519" r="-165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412" r="-125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3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1" name="TextBox 90"/>
          <p:cNvSpPr txBox="1"/>
          <p:nvPr/>
        </p:nvSpPr>
        <p:spPr>
          <a:xfrm>
            <a:off x="6192993" y="2830901"/>
            <a:ext cx="283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500"/>
                </a:solidFill>
              </a:rPr>
              <a:t>And again!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5599164" y="3372732"/>
            <a:ext cx="1231942" cy="2717738"/>
          </a:xfrm>
          <a:prstGeom prst="straightConnector1">
            <a:avLst/>
          </a:prstGeom>
          <a:ln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cxnSpLocks/>
          </p:cNvCxnSpPr>
          <p:nvPr/>
        </p:nvCxnSpPr>
        <p:spPr>
          <a:xfrm>
            <a:off x="7382435" y="3326736"/>
            <a:ext cx="1925304" cy="757879"/>
          </a:xfrm>
          <a:prstGeom prst="straightConnector1">
            <a:avLst/>
          </a:prstGeom>
          <a:ln>
            <a:solidFill>
              <a:srgbClr val="FF9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0CF1A58-4433-4A6E-A9F2-85767D2DF8BD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0CF1A58-4433-4A6E-A9F2-85767D2DF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2E827F1-4EA0-4759-B150-AB90F1A164D8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938BB3FC-ACF5-4479-9D08-698506D02804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BF70CBF-07BF-4932-9CD8-4E423F4A4360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FD05362-DC4B-4794-B4BE-6DE653477972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87C73E-0EED-418F-9FF6-B86A3E52DA7A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E1C059CC-19B9-4528-AC57-05D23A6D293D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25FAC0E-F084-4C01-9307-51EFC7B4AD66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25FAC0E-F084-4C01-9307-51EFC7B4A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3453553-7AB9-4AEB-9DFE-4934EA641B8E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205A34C8-A63D-4253-B5C3-4C901793FFFB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BE77D4D-2D38-4911-886E-FF2FA92F419E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0D6F548-4E3F-4B71-A421-42574C471952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BEBAB6F2-DF5C-488E-AA1F-86AC2DE40939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8A0FD24-58DD-4C29-A226-F98B0D96524A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49F6BCB-2734-47E4-B125-9C96E0F191E6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49F6BCB-2734-47E4-B125-9C96E0F19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01956F4-85A8-4E2E-9FF2-570F37F93375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01956F4-85A8-4E2E-9FF2-570F37F93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C1D317C-C594-466B-872A-3A45E6E98A62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C1D317C-C594-466B-872A-3A45E6E9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D9B5DC6-9E76-49C3-970D-519DDF242222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D9B5DC6-9E76-49C3-970D-519DDF24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1B209E-9455-4202-B377-0B550734F2AE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1B209E-9455-4202-B377-0B550734F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Picture 111">
            <a:extLst>
              <a:ext uri="{FF2B5EF4-FFF2-40B4-BE49-F238E27FC236}">
                <a16:creationId xmlns:a16="http://schemas.microsoft.com/office/drawing/2014/main" id="{1A8C1AB1-429D-466C-B75D-3A23EFF015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A6D31AE-1A51-414E-8557-E54DBC19E94D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064312CD-5A19-49C2-B9C0-DBBC9714ED11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E8BDBA0-7935-42BD-8CE2-F39CD652E29B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E8BDBA0-7935-42BD-8CE2-F39CD652E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C058DD8-DAF2-4317-9822-30AF4BCC72BB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0C326D1-573D-45DA-BE81-9DC7959AD174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9F9E500-B6F0-498A-BB0B-310527448510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9F9E500-B6F0-498A-BB0B-31052744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757F25F-C438-40D3-A8DB-3C02D3F45D2E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D1FB23ED-2F85-4B8D-988A-04045A118267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DF4922-1AC5-43BE-9CF4-93605DFCAC37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DF4922-1AC5-43BE-9CF4-93605DFCA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52C5BCF-122C-44E6-BBB0-7963A5321442}"/>
              </a:ext>
            </a:extLst>
          </p:cNvPr>
          <p:cNvCxnSpPr>
            <a:stCxn id="116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5B3A5D39-6733-4EE9-A06D-77D65ABADAAD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BFFA443-C5E1-4E22-A792-1E2CCDE7A183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BFFA443-C5E1-4E22-A792-1E2CCDE7A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72378AB-E4C3-49C2-9D6A-071BFD6AB645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FF3C410D-9DB4-4628-A2FC-CB2950452399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20B5F36-7AF2-43D6-865C-46E067940290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D51817-A29B-45E6-B692-1FBEBDF5A8F3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BD38983-4FFF-4F4E-8BD6-AFA6C9352CBF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4ABCDE-E228-48D7-A616-51002071CB17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4ABCDE-E228-48D7-A616-51002071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Oval 130">
            <a:extLst>
              <a:ext uri="{FF2B5EF4-FFF2-40B4-BE49-F238E27FC236}">
                <a16:creationId xmlns:a16="http://schemas.microsoft.com/office/drawing/2014/main" id="{85294943-182D-4980-92E2-10A6D35F2391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7FAC26E-7E21-4166-9825-F91E4B2CF881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28233E37-14DA-4CD1-8599-61057847C6D3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B2E2555-F0BB-4D95-8CC7-0FD3AB374678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B2E2555-F0BB-4D95-8CC7-0FD3AB37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4B88949-81DA-4963-A034-8DA43D707CBF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4B88949-81DA-4963-A034-8DA43D707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FFA5DA3-A9D7-442A-8F9E-95C8D3CFA8FC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FFA5DA3-A9D7-442A-8F9E-95C8D3CFA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CF1AEFE-BFD6-4A70-832A-3FCFF15011ED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C91E032-69AA-4AD3-9578-6B2C81412B9D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EB17F7B-7CE8-4B08-BD90-B2A30208CA31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47FA8A6-7074-4660-A9F7-99368A5E1081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7F2B818-43D7-471D-AC75-6297FE1776A3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7F2B818-43D7-471D-AC75-6297FE177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30AD6BC-EC16-4585-A81B-64B2F65072CE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C1A26DE-9D71-45B0-A7E6-E467AA2EC9AB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C1A26DE-9D71-45B0-A7E6-E467AA2EC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79A6B00-87A1-484B-8F25-29399FCCFBA0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D28D907-0D5F-4363-9CC9-99591C9A80DB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D28D907-0D5F-4363-9CC9-99591C9A8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69FB79C-13B6-49CD-979B-286AB0F3E2EA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9A0887-4534-4066-ACB5-919F46E6700D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9A0887-4534-4066-ACB5-919F46E67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B5B002C-9B39-4555-A7AD-28193AC85837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77BDA9F-FBFC-45B8-B1F9-9760AAC81DE7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77BDA9F-FBFC-45B8-B1F9-9760AAC81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240F784-BC5C-4A07-AF93-D66E726A10FA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F4AB874-06E0-4E8D-929A-56BF96C2098A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F4AB874-06E0-4E8D-929A-56BF96C20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9847CB0-EA37-4195-A5DA-24C3944016F5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579B0E9-2AFB-47CD-86E8-A7316276AFF0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579B0E9-2AFB-47CD-86E8-A7316276A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1ED1F2A-AF06-4291-BAB7-12EA9C1F9681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E79B069-032D-441C-954A-236DD60F3BD8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E79B069-032D-441C-954A-236DD60F3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6088DA7-A468-45C6-B2F0-C3CDF5662624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924289E-BBC4-4389-AB02-7C6F54D2BEB2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924289E-BBC4-4389-AB02-7C6F54D2B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E690F18-C88E-4251-A1E2-D9403081646A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F4E5ACE-F650-49F1-B6DB-F59C9AAA3468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F4E5ACE-F650-49F1-B6DB-F59C9AAA3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AB9FFC2-36F7-4AE0-A242-3F8C7EC8A4C5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AB9FFC2-36F7-4AE0-A242-3F8C7EC8A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E3D4CC49-2413-403E-A1DE-648F10570D5D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E3D4CC49-2413-403E-A1DE-648F10570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FB6BB61-DE65-4855-A5F1-9B3776AD70A6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FB6BB61-DE65-4855-A5F1-9B3776AD7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2959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/>
          <p:cNvSpPr/>
          <p:nvPr/>
        </p:nvSpPr>
        <p:spPr>
          <a:xfrm>
            <a:off x="489849" y="-376518"/>
            <a:ext cx="4324867" cy="4130123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0461990"/>
                  </p:ext>
                </p:extLst>
              </p:nvPr>
            </p:nvGraphicFramePr>
            <p:xfrm>
              <a:off x="2812081" y="6147947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0461990"/>
                  </p:ext>
                </p:extLst>
              </p:nvPr>
            </p:nvGraphicFramePr>
            <p:xfrm>
              <a:off x="2812081" y="6147947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87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519" r="-165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412" r="-125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3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riangle 2"/>
          <p:cNvSpPr/>
          <p:nvPr/>
        </p:nvSpPr>
        <p:spPr>
          <a:xfrm rot="18364381">
            <a:off x="9592918" y="4313669"/>
            <a:ext cx="1444123" cy="1338600"/>
          </a:xfrm>
          <a:prstGeom prst="triangle">
            <a:avLst/>
          </a:prstGeom>
          <a:solidFill>
            <a:schemeClr val="accent4">
              <a:lumMod val="40000"/>
              <a:lumOff val="60000"/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6462542" y="5757546"/>
                <a:ext cx="56263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recurse to the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>
                    <a:solidFill>
                      <a:schemeClr val="accent4"/>
                    </a:solidFill>
                  </a:rPr>
                  <a:t>right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first (why?), but no neighbor update is made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exactly</a:t>
                </a:r>
                <a:r>
                  <a:rPr lang="en-US" dirty="0"/>
                  <a:t> as far away as the </a:t>
                </a:r>
                <a:r>
                  <a:rPr lang="en-US" b="1" dirty="0"/>
                  <a:t>worst</a:t>
                </a:r>
                <a:r>
                  <a:rPr lang="en-US" dirty="0"/>
                  <a:t> neighbor found so far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/>
                  <a:t>)!</a:t>
                </a: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542" y="5757546"/>
                <a:ext cx="5626364" cy="923330"/>
              </a:xfrm>
              <a:prstGeom prst="rect">
                <a:avLst/>
              </a:prstGeom>
              <a:blipFill>
                <a:blip r:embed="rId3"/>
                <a:stretch>
                  <a:fillRect l="-86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38FFC53-AA07-4544-8534-DC29E46EBA4E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38FFC53-AA07-4544-8534-DC29E46E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44E24E-A0C2-451C-B0D8-7F64CF28AF9A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22C9C173-8F26-4225-A8C7-D49EFA3C4643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EFC2546-701D-442B-8589-3414112A4781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36BF82B5-DFA7-43F8-8CD8-10C386B7CC64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D2326DE-6871-49AE-9950-3EB52B411291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1AEBC8AA-AF2F-4078-8A30-CC7F03F5EDB0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244296D-7412-4967-BD22-212BD0931632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244296D-7412-4967-BD22-212BD093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9DE69D-8DBF-4CCF-92D8-D61514528CB8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C0956B5F-27AE-44B0-83A5-209862D780F9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1C8D70D-AE5A-444C-9A2A-16DC9167FFC4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079346F-CB1D-4F1F-A78C-E4BB870CD570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C4D43AD-D785-4D92-8ACA-98BB7855374D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8564977-8A84-4B1F-B102-86743CF60F43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8564977-8A84-4B1F-B102-86743CF6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5405FAB-7DBE-4683-B6A1-A3D5A6B23977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5405FAB-7DBE-4683-B6A1-A3D5A6B23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2976ACE-D1B3-4477-ADE1-0A0EBCCCAC02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2976ACE-D1B3-4477-ADE1-0A0EBCCCA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38F28C3-EA81-41FB-A1E0-0A1C49805870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38F28C3-EA81-41FB-A1E0-0A1C4980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9F59604-3B37-4070-BEAC-E98214E39D96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9F59604-3B37-4070-BEAC-E98214E39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Picture 109">
            <a:extLst>
              <a:ext uri="{FF2B5EF4-FFF2-40B4-BE49-F238E27FC236}">
                <a16:creationId xmlns:a16="http://schemas.microsoft.com/office/drawing/2014/main" id="{C60E76D4-07BB-40E4-B2E7-164104CC3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59AA105-4B1A-4D09-A1CF-B7B37F50A3D5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91333B77-5400-496D-A6C7-4A98287E8BA1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B8211D6-D0A1-4565-802B-B6C6B36B1085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B8211D6-D0A1-4565-802B-B6C6B36B1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4BD6C4D-BABE-4C7E-A0DB-3863C99CBEC8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11272A1C-5631-4A94-B0FF-39DA55ED62E9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3B6372-5DF6-4FCF-83C2-328643836F14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3B6372-5DF6-4FCF-83C2-328643836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3548852-298D-40BD-A15A-DAD8198E78DE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A3E04F68-A842-409B-9E76-D795E2122AE8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65444A7-2F46-48FB-A1EC-9D453478AF77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65444A7-2F46-48FB-A1EC-9D453478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29A7229-F5DC-4167-B37F-08890AEF7B88}"/>
              </a:ext>
            </a:extLst>
          </p:cNvPr>
          <p:cNvCxnSpPr>
            <a:stCxn id="114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B840BB77-7B3E-4DF7-8246-C054A399C329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869F079-A4BB-4938-B9EE-5847ECD977A0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869F079-A4BB-4938-B9EE-5847ECD9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71EAC0E-D6BF-4FA9-9BC7-0C2530B31293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8ADD9280-CD19-48F1-8D76-3AA3742990FC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A8BE549-8DBA-4F0E-94EB-1D3DFDE5F806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B4140D5-CCA4-49B2-A335-D49DA4F84283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87F4103-0EEE-410C-BC70-1D129C2162A7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3E1171E-DD23-4F45-AC04-782954462BFB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3E1171E-DD23-4F45-AC04-78295446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>
            <a:extLst>
              <a:ext uri="{FF2B5EF4-FFF2-40B4-BE49-F238E27FC236}">
                <a16:creationId xmlns:a16="http://schemas.microsoft.com/office/drawing/2014/main" id="{A6F6A18D-FC3B-4222-969A-CA7FBEEC205A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B821055-8F2E-4C58-B15C-6605B70BB5C5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4DBB252D-4C92-4AF9-87CA-C44039EADD05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F7CCF04-56B3-4EA3-BDA0-51A9C077DADD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F7CCF04-56B3-4EA3-BDA0-51A9C077D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4D5DC8-0948-4DDD-A719-D8EA1C5485A0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4D5DC8-0948-4DDD-A719-D8EA1C5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0DB6A6A-B12E-4A62-9285-A8A1106C2F1A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0DB6A6A-B12E-4A62-9285-A8A1106C2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FCE0894-4F3B-47B6-B645-38EDCD5861CE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B03F2F5-DE2D-44F5-985F-D7E6C2DE736F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A8BA4F1-7F58-4BDD-B5A6-F2C135485582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5093F229-636B-4FA7-AAC1-C26279ECE525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F1D55D8-5B51-47DA-B0C0-E33818075724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F1D55D8-5B51-47DA-B0C0-E33818075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54EA1D6-AC0A-44F9-BB24-A69E8A423D7E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C461DE8-2D25-499B-AF35-9A55821FA393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C461DE8-2D25-499B-AF35-9A55821FA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911A549-3C8A-47A9-9D33-A32B03CEE7F9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66B7EC0-4FD7-493A-B9EE-37FA1C0B9998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66B7EC0-4FD7-493A-B9EE-37FA1C0B9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665EAEA-9ED1-4CF0-B44E-A7589C8CD82F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050AB35-3FD4-4C18-BD95-67FA7B8869DD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050AB35-3FD4-4C18-BD95-67FA7B886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CC23EFA-D6DE-4048-88A7-0B9CB68B6315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F2AB11F-1A0F-4FA2-A28D-633AD6111AD6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F2AB11F-1A0F-4FA2-A28D-633AD6111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DD92547-326C-491A-BCBB-8A0AF2573557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FCE81DA-94EB-4FF3-B38F-7CB4FA8BD634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FCE81DA-94EB-4FF3-B38F-7CB4FA8B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5771511-D7DA-4E1C-B102-AAA79EF54263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3F063E0-4B50-4AB6-A370-1F4DAC8057EF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3F063E0-4B50-4AB6-A370-1F4DAC805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E356788-C557-4A69-9AFC-449EB046185F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E954F88-D27C-4534-8FD3-1883CAFECB5F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E954F88-D27C-4534-8FD3-1883CAFEC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42BB909-AC92-4A88-BBE1-150320E4707B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3D2634F-92D5-48A8-9B8F-89208313D4EF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B599C2C-A6D2-4547-A81B-88A6DBD75F4D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B599C2C-A6D2-4547-A81B-88A6DBD75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4E5E0E9-3E41-41E7-B381-6C99E91B2DA9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4E5E0E9-3E41-41E7-B381-6C99E91B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C88E711-40AB-4438-96FA-E16F3B0BE614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C88E711-40AB-4438-96FA-E16F3B0BE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EF8DB5A-AEC1-4084-A035-EC415CE5C27C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EF8DB5A-AEC1-4084-A035-EC415CE5C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07808DAD-E150-430D-BAD7-0F906C0E832F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07808DAD-E150-430D-BAD7-0F906C0E8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882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/>
          <p:cNvSpPr/>
          <p:nvPr/>
        </p:nvSpPr>
        <p:spPr>
          <a:xfrm>
            <a:off x="489849" y="-376518"/>
            <a:ext cx="4324867" cy="4130123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6063" y="5400336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2644952" y="5933605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365736"/>
                  </p:ext>
                </p:extLst>
              </p:nvPr>
            </p:nvGraphicFramePr>
            <p:xfrm>
              <a:off x="2812081" y="6147947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365736"/>
                  </p:ext>
                </p:extLst>
              </p:nvPr>
            </p:nvGraphicFramePr>
            <p:xfrm>
              <a:off x="2812081" y="6147947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87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519" r="-165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412" r="-125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3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riangle 2"/>
          <p:cNvSpPr/>
          <p:nvPr/>
        </p:nvSpPr>
        <p:spPr>
          <a:xfrm rot="18364381">
            <a:off x="9592918" y="4313669"/>
            <a:ext cx="1444123" cy="1338600"/>
          </a:xfrm>
          <a:prstGeom prst="triangle">
            <a:avLst/>
          </a:prstGeom>
          <a:solidFill>
            <a:schemeClr val="accent4">
              <a:lumMod val="40000"/>
              <a:lumOff val="60000"/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rved Up Arrow 90"/>
          <p:cNvSpPr/>
          <p:nvPr/>
        </p:nvSpPr>
        <p:spPr>
          <a:xfrm rot="13983099" flipV="1">
            <a:off x="8295197" y="4271938"/>
            <a:ext cx="1859068" cy="676898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414269C-E264-487A-98E6-3313CAF1C7DA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414269C-E264-487A-98E6-3313CAF1C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953BCE-022A-4F6B-ADE0-7CB190DBA094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15A96277-25FC-4067-9DCD-C5EEEBE66FAC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213BFF5-56A5-460A-99A3-C7C9B010F6FB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961BCFA-AD52-41B3-84C8-8F70CF0ECBA8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C11A687-28AD-435C-AF63-B25773A6CD5F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D203B1CC-B0B4-47EC-B74B-E79B2580504C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BC8CA2-B76F-477E-AE55-F10F898A4AD0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BBC8CA2-B76F-477E-AE55-F10F898A4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E197EA3-64DD-4FFE-AB71-26C085D088C1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C0C55E0B-EBD3-4C85-9898-D21C0C0ED86C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BB3D8E-0A1B-4827-A819-A28BF4270B0B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FBF0B45-6E05-4A91-920F-224A997F4E59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057AD06F-BFCB-436C-90EB-2F3DC048A1A5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9D10360-0F14-4134-B659-7A67620B400D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2E548EC-974F-4CE2-B5EE-323A5EFAA18B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2E548EC-974F-4CE2-B5EE-323A5EFAA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411CA72-AEB4-439A-8847-28F31D76D133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411CA72-AEB4-439A-8847-28F31D76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ECD5A47-EAB6-4626-9B87-3BEB2193F7C8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ECD5A47-EAB6-4626-9B87-3BEB2193F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C4D5502-863E-45CC-A5D3-999F94017EEB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C4D5502-863E-45CC-A5D3-999F9401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5F546B4-4A2C-4737-A9BA-E6C969A1CD73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5F546B4-4A2C-4737-A9BA-E6C969A1C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8B46EC59-D14C-4D81-A164-E3CA414D00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1478AD-5B28-4490-93D2-D6E5421865F9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34440B89-B368-4556-AF3B-1083CF40E067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4E7D13-456A-4348-87E8-216D41599F90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4E7D13-456A-4348-87E8-216D4159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E89854-6D5D-402B-902E-F7EE1D33FE98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D66AE94-D5F9-4D4B-8A9C-9833B4446463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FD37280-C4AE-49FB-9903-D50B69E9264C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FD37280-C4AE-49FB-9903-D50B69E92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A300A36-6947-4834-BB08-3A4F71270173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0CCF61EE-4326-45D5-9F72-CD414E99A9A5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2F57D2F-4C95-4892-B8D5-D0F227416884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2F57D2F-4C95-4892-B8D5-D0F22741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5A99797-4C1A-4616-B925-27E1222631B6}"/>
              </a:ext>
            </a:extLst>
          </p:cNvPr>
          <p:cNvCxnSpPr>
            <a:stCxn id="115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BE59BAC8-26A5-4D2F-8CDE-BB57475557FE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F32237C-E182-4DFD-8588-716B31960CD0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F32237C-E182-4DFD-8588-716B3196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DE5DC17-1CB5-450B-9130-B813333F995D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7E75B015-9F15-4585-B9B5-9B47852B4935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7B9E86-C8AD-4F05-AC27-F07E3C6A6385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21B458C-B870-4873-AFFA-B53CCA35958A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B58FEC9-308D-42B9-9710-295D06A03086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07A7CDF-2969-421D-B072-5C3CA189E93B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07A7CDF-2969-421D-B072-5C3CA189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E6D1F7F7-5F16-4C0F-AE38-9FCA9601F580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58F6DF4-AE33-4020-B170-E8F68DBCAD27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8D41C13E-16BD-42FD-A6FD-D9E47E2377C6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2401576-B7FB-4942-8B55-9DA5B3603C91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2401576-B7FB-4942-8B55-9DA5B360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92688F-C900-4824-8013-1EA20662228F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892688F-C900-4824-8013-1EA206622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B891E69-4493-41CB-8875-7B6C1988AFFC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B891E69-4493-41CB-8875-7B6C1988A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40B2CCA-36C6-4DB6-A897-2BED010957FF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D591F70-7B1D-4A71-BB5E-8DAFCC2662E1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F9AF623-A06C-413A-AA2D-6B00F043B0F5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45B8DEC-BB26-4ADA-AED6-BFDBCF4719FF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5C15439-9664-41B5-B29B-DA1850F25C59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5C15439-9664-41B5-B29B-DA1850F25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5450AB6-A319-471F-89E7-5D8606D25933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D4622CC-84A4-4640-A479-F17505BF59E0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D4622CC-84A4-4640-A479-F17505BF5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5374129-0436-463C-AE12-589A7016E58A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A287132-7ACA-4FA5-8403-EA99D0081909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A287132-7ACA-4FA5-8403-EA99D008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30B86D3-04C3-441F-B231-FD64D1FD3BE5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FF2C861-7329-40C2-AD97-C89322C0E1A7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FF2C861-7329-40C2-AD97-C89322C0E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D34BEA6-4319-4031-868F-51BD575111A4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4D11AF6-B66B-40AF-B593-37D189702B48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24D11AF6-B66B-40AF-B593-37D189702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E024497-D817-4257-A84F-C422322366BC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C5B1C26-70BE-445B-93FA-6049F59FAFDE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C5B1C26-70BE-445B-93FA-6049F59FA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15055A4-15C1-4A3F-9B61-9FF3CB48A937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2172132-E74C-48FF-A639-8CA82B98BF43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2172132-E74C-48FF-A639-8CA82B98B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997504F-F535-4CD4-9E7A-DFB7C95BC6D8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2633279-C009-489C-A2C8-84CA54CDF8D2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2633279-C009-489C-A2C8-84CA54CDF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9635078-ED10-460A-B676-CFAD5ED0E4F3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8639DB3-8CAD-4E9F-ADC7-77F8EF59A8F2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E87541C-2CC4-47E9-A740-754F9405866F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E87541C-2CC4-47E9-A740-754F94058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D33F56F-814B-412B-AC84-6DE5A66A801D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D33F56F-814B-412B-AC84-6DE5A66A8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DDD8483-2885-44C9-9372-7EEB73377D22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DDD8483-2885-44C9-9372-7EEB73377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7800985-0A6F-4425-9EBB-AA3E9AF21142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7800985-0A6F-4425-9EBB-AA3E9AF21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9B213AA4-2BC3-4108-9D89-9B38C0A7C673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9B213AA4-2BC3-4108-9D89-9B38C0A7C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7155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77245" y="3044142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3240913" y="3087738"/>
            <a:ext cx="31047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66925" y="337973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10</a:t>
            </a:r>
            <a:r>
              <a:rPr lang="en-US" sz="1400" dirty="0">
                <a:solidFill>
                  <a:schemeClr val="tx1"/>
                </a:solidFill>
              </a:rPr>
              <a:t>, 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(10, 20)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77246" y="3905697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67706" y="3480495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8" name="Oval 17"/>
          <p:cNvSpPr/>
          <p:nvPr/>
        </p:nvSpPr>
        <p:spPr>
          <a:xfrm>
            <a:off x="6591783" y="4181967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0" name="Oval 19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03396" y="4313847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271961" y="5496526"/>
            <a:ext cx="2735300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9783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(11, 5)</a:t>
            </a:r>
          </a:p>
        </p:txBody>
      </p:sp>
      <p:sp>
        <p:nvSpPr>
          <p:cNvPr id="22" name="Oval 21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310624" y="3914764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38617" y="42330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137003" y="4784793"/>
            <a:ext cx="418619" cy="423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32563" y="524592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15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b="1" dirty="0">
                <a:solidFill>
                  <a:srgbClr val="00B050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" name="Oval 31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65057" y="3410978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042446" y="4367475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&lt; 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93064" y="5324691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15251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8" name="Triangle 37"/>
          <p:cNvSpPr/>
          <p:nvPr/>
        </p:nvSpPr>
        <p:spPr>
          <a:xfrm>
            <a:off x="6782520" y="3746351"/>
            <a:ext cx="3394993" cy="1817021"/>
          </a:xfrm>
          <a:prstGeom prst="triangle">
            <a:avLst/>
          </a:prstGeom>
          <a:solidFill>
            <a:srgbClr val="FF0000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473988" y="5970260"/>
            <a:ext cx="9445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This entire subtree will not be visited, because the </a:t>
            </a:r>
            <a:r>
              <a:rPr lang="en-US" sz="2200" b="1" dirty="0">
                <a:solidFill>
                  <a:schemeClr val="accent2"/>
                </a:solidFill>
              </a:rPr>
              <a:t>worst candidate circle </a:t>
            </a:r>
            <a:r>
              <a:rPr lang="en-US" sz="2200" b="1" dirty="0">
                <a:solidFill>
                  <a:srgbClr val="FF0000"/>
                </a:solidFill>
              </a:rPr>
              <a:t>does not intersect the relevant half-plane! </a:t>
            </a:r>
            <a:r>
              <a:rPr lang="en-US" sz="2200" b="1" dirty="0">
                <a:solidFill>
                  <a:srgbClr val="FF0000"/>
                </a:solidFill>
                <a:sym typeface="Wingdings"/>
              </a:rPr>
              <a:t>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489849" y="-376518"/>
            <a:ext cx="4324867" cy="4130123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539" y="2417739"/>
            <a:ext cx="2009708" cy="200970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4640116" y="4672193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3071501"/>
                  </p:ext>
                </p:extLst>
              </p:nvPr>
            </p:nvGraphicFramePr>
            <p:xfrm>
              <a:off x="8462789" y="728899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3071501"/>
                  </p:ext>
                </p:extLst>
              </p:nvPr>
            </p:nvGraphicFramePr>
            <p:xfrm>
              <a:off x="8462789" y="728899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387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8519" r="-165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9412" r="-125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3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C858BE1-A62A-479D-AAC3-1F71F3F4D4B2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C858BE1-A62A-479D-AAC3-1F71F3F4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F709B27-8EB1-41BA-8836-0524D573B1BC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A5D505A-FF0B-4358-B4EF-FCE3EC76F9E7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FFAC839-5C60-47DF-855A-625C9CA7FCB7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AB4A7C33-3C62-4227-B7E3-258E741A8F8D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6DC20C-E30C-42BC-A1FF-2B25F4937C23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A639EF5E-A9AE-4229-8D20-D851D3EB1B4C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5446F21-6ED7-444B-BA1A-CABB833A6B8E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5446F21-6ED7-444B-BA1A-CABB833A6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B610F74-3612-4AD8-AD50-9EA8C8D7CBA6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5FCEBE3D-BAD2-4010-BCC3-4C8D44C8D227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FB62B6E-C5F5-46AA-8A9B-93664CAA8E68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B5976D1-F1F9-4A30-9346-4321198F1D3E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6C86A02-1C74-4282-9417-A70272543877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8D09450-5533-4A9A-80C0-1A78D898ED95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B8E6BBB-D521-4BB5-8FBC-6CB962794BF3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B8E6BBB-D521-4BB5-8FBC-6CB962794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548B8F9-224D-4AB0-9983-D8514BA7C0E2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548B8F9-224D-4AB0-9983-D8514BA7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53AF09D-FEB9-4943-9045-82879A5C7B5E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53AF09D-FEB9-4943-9045-82879A5C7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8C459E-F86F-4FA2-A0A2-6C6658E5904B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8C459E-F86F-4FA2-A0A2-6C6658E5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20606AE-FCD3-41D1-BC21-E9C0301B477A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20606AE-FCD3-41D1-BC21-E9C0301B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icture 113">
            <a:extLst>
              <a:ext uri="{FF2B5EF4-FFF2-40B4-BE49-F238E27FC236}">
                <a16:creationId xmlns:a16="http://schemas.microsoft.com/office/drawing/2014/main" id="{41FB3D4D-FBD0-4433-BCFA-0212B8559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F2D7536-5FBD-41D4-AEE2-8AFD5254D5AC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BD5A472-4856-4895-BB8B-92AF0D83B61C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3E3FE2E-92C1-4541-A5D7-3723BB34B0A7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3E3FE2E-92C1-4541-A5D7-3723BB34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F8CBCC-F3A5-4E99-9CAE-106971E6B3C6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F24FABE-EC79-4E4E-95E4-5F6950C2F1AB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013DDDE-786E-430B-9EFF-CB84BEB3F784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013DDDE-786E-430B-9EFF-CB84BEB3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65F5089-415E-4CEA-96A6-394CD47690F5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9D12355A-69F8-454E-80CB-2018EBA1FD41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95DF23-F921-448A-82DD-FA0E29CD5499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295DF23-F921-448A-82DD-FA0E29CD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F7D85D8-0290-438B-B5E5-73F94B52ABA9}"/>
              </a:ext>
            </a:extLst>
          </p:cNvPr>
          <p:cNvCxnSpPr>
            <a:stCxn id="118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A042E1AE-7E68-4861-9F4A-B563574AC2D9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76323AB-D632-48C7-B1A1-3C5ED3DE6D8A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76323AB-D632-48C7-B1A1-3C5ED3DE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674079C-7A52-41D8-B6F1-C700F4E98F68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68A63D1E-BD86-4D88-ABE3-262AC4B9FAB6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30024B3-08AD-407C-9BFD-986119DABDB1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FD92010-4905-4278-98F9-E9ABB87A5A7D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2777ED3-77A6-40C0-924A-E09C3EFD0A74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629E140-841D-45D3-AA00-556F6575D55A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629E140-841D-45D3-AA00-556F6575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>
            <a:extLst>
              <a:ext uri="{FF2B5EF4-FFF2-40B4-BE49-F238E27FC236}">
                <a16:creationId xmlns:a16="http://schemas.microsoft.com/office/drawing/2014/main" id="{BA3ACE8F-7C59-41DF-B1E7-03624AC25ABF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F2D4B4C-3C54-41EE-8B59-941E780C9F54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BC74EA1A-D79E-4A30-BFA8-8FB3C54BA310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EABAB9-ED68-4331-9BE6-5C8550412D82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EABAB9-ED68-4331-9BE6-5C855041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6A905AC-CD11-47BB-AE28-2E132243FB1A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6A905AC-CD11-47BB-AE28-2E132243F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DA83967-B09F-4371-88C6-6C0D31DDE47E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DA83967-B09F-4371-88C6-6C0D31DDE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30E1E40-E29B-432F-9073-8EEAE5ECC3F7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EBF7E88-900E-4596-A53A-FED9D6EB8402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7D85372-5C7E-4DA7-9272-C9FB0BA7184A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FBD4C6A-A897-49CE-AF7C-58B8E1C53AC6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C43A945-F57E-44AC-BAB9-C75BBA3AD3D6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C43A945-F57E-44AC-BAB9-C75BBA3AD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15E7331-FAFB-4F4F-A238-6F17F06A9CD2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3C403D8-B0AF-44CB-8F62-34192DC8E0AC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23C403D8-B0AF-44CB-8F62-34192DC8E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B0776DE-374F-446B-ACEC-F626E514502F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7B8B435-F1BB-40E5-8E7E-88091E99963D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7B8B435-F1BB-40E5-8E7E-88091E999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6335E9A-6AF0-486C-AD13-B82806F06412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4697EF2-6849-47D3-8703-FD382D0D5C79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4697EF2-6849-47D3-8703-FD382D0D5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1354CEF-A4F7-4A63-9667-C02429388B3E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A6F2DB9-7C14-4351-A1CE-833AFD7BA641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A6F2DB9-7C14-4351-A1CE-833AFD7BA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D1B9A4E-05CE-4205-BE7F-B0BBC872455B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65E04F21-DD4F-4E7F-82C9-52D9FAE6014C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65E04F21-DD4F-4E7F-82C9-52D9FAE60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5097446-8EC3-4F4C-A8BF-25B64D835351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9F0C6AB-E777-4705-862E-434633E2971F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9F0C6AB-E777-4705-862E-434633E29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39E4D4C-63F4-435D-8C8C-DDE126D75EB2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0678CDD-833F-43F0-9D93-F41ACE14038E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0678CDD-833F-43F0-9D93-F41ACE140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DDFD5E9-6F09-47D2-AD24-C0E75FE451EE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2EBB12-738B-4BC3-9600-C7B73D7BB1C7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511A238-8AF5-4472-A896-A05590195DAE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511A238-8AF5-4472-A896-A05590195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8781BCD-9370-42A5-9641-12AAB17FF493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8781BCD-9370-42A5-9641-12AAB17FF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387015E-0BA7-47FF-B9A6-C3A30B75B1D7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387015E-0BA7-47FF-B9A6-C3A30B75B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1E0A963-EF15-4392-9B8F-9D1CD3F7AB03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1E0A963-EF15-4392-9B8F-9D1CD3F7A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49DF7F7A-7C51-4265-899B-FCB01F3E632C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49DF7F7A-7C51-4265-899B-FCB01F3E6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Pentagon 92">
            <a:extLst>
              <a:ext uri="{FF2B5EF4-FFF2-40B4-BE49-F238E27FC236}">
                <a16:creationId xmlns:a16="http://schemas.microsoft.com/office/drawing/2014/main" id="{501D269D-2A24-4386-9E30-54DCA03CB3E2}"/>
              </a:ext>
            </a:extLst>
          </p:cNvPr>
          <p:cNvSpPr/>
          <p:nvPr/>
        </p:nvSpPr>
        <p:spPr>
          <a:xfrm flipH="1">
            <a:off x="3328957" y="5126432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0" name="Table 169">
                <a:extLst>
                  <a:ext uri="{FF2B5EF4-FFF2-40B4-BE49-F238E27FC236}">
                    <a16:creationId xmlns:a16="http://schemas.microsoft.com/office/drawing/2014/main" id="{A7056AA7-ADAD-42E5-9B92-CBB313E2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639239"/>
                  </p:ext>
                </p:extLst>
              </p:nvPr>
            </p:nvGraphicFramePr>
            <p:xfrm>
              <a:off x="3496086" y="5340774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0" name="Table 169">
                <a:extLst>
                  <a:ext uri="{FF2B5EF4-FFF2-40B4-BE49-F238E27FC236}">
                    <a16:creationId xmlns:a16="http://schemas.microsoft.com/office/drawing/2014/main" id="{A7056AA7-ADAD-42E5-9B92-CBB313E27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639239"/>
                  </p:ext>
                </p:extLst>
              </p:nvPr>
            </p:nvGraphicFramePr>
            <p:xfrm>
              <a:off x="3496086" y="5340774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r="-38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69565" r="-167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227500" r="-12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263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10817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84" name="Oval 83"/>
          <p:cNvSpPr/>
          <p:nvPr/>
        </p:nvSpPr>
        <p:spPr>
          <a:xfrm>
            <a:off x="489849" y="-376518"/>
            <a:ext cx="4324867" cy="4130123"/>
          </a:xfrm>
          <a:prstGeom prst="ellipse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290810" y="5187500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95" name="Curved Up Arrow 94"/>
          <p:cNvSpPr/>
          <p:nvPr/>
        </p:nvSpPr>
        <p:spPr>
          <a:xfrm rot="14985549" flipV="1">
            <a:off x="6769282" y="2286411"/>
            <a:ext cx="2070016" cy="952519"/>
          </a:xfrm>
          <a:prstGeom prst="curvedUpArrow">
            <a:avLst/>
          </a:prstGeom>
          <a:solidFill>
            <a:srgbClr val="B4C7E7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CD6F769-C71F-40D9-BC50-F873F47598F8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CD6F769-C71F-40D9-BC50-F873F4759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B3285-2A6F-4943-8ACB-ED12F43A6EE1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2A8B1F7-8451-415C-A088-CC33DEAFF0C3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AE77E8C-9019-4C94-8B61-F58D4D343B14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F48D8CB7-A5F2-4319-BCF2-C9A287054CD6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7FF39AB-9AD0-4B50-A8CA-EFDAFDC1BA90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1E8FCAA9-5A14-412A-8C53-A95DB4D90A5B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46CC83D-B89F-4B9E-AF60-B9B219418B7E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46CC83D-B89F-4B9E-AF60-B9B219418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A3B5398-B740-4B63-91EA-88B2C3849B91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4716F3AE-EA8A-471E-9EC5-8F348CFBC743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2B2637B-9DE1-4B44-B10E-4789F9349441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4C69846-2F36-4C98-96D3-5543FCC20907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3DA9AD44-D87C-4B96-8CEC-F161793F100B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463100A-F6C1-48AF-AB34-986FE9CE2215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7E72F33-0768-4903-BF31-450E0EC6CD91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7E72F33-0768-4903-BF31-450E0EC6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5CFF3DF-7474-4CA7-AD48-6B95083B9E77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5CFF3DF-7474-4CA7-AD48-6B95083B9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2C735BB-27CF-42CA-AF31-F3193D77D30D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2C735BB-27CF-42CA-AF31-F3193D77D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50556EF-0CB6-40D6-ABE6-E5BF49F3EB24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50556EF-0CB6-40D6-ABE6-E5BF49F3E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7961D41-6A12-49D5-A7B7-C0B65ABEFC7A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7961D41-6A12-49D5-A7B7-C0B65ABE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114">
            <a:extLst>
              <a:ext uri="{FF2B5EF4-FFF2-40B4-BE49-F238E27FC236}">
                <a16:creationId xmlns:a16="http://schemas.microsoft.com/office/drawing/2014/main" id="{E10BFA73-9637-4BD0-9CD5-208387E0C3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B700140-2A3B-4F00-8FEE-2164EEEA3CD6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A4D011D1-27B4-4EBC-BBDF-B3BA0F401508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EA26AC6-6E41-4D9E-A43A-1D0847379FD4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EA26AC6-6E41-4D9E-A43A-1D084737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E0DB443-B624-4C50-992E-4FFF0DFA407B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9BB52606-7D3A-4297-BCEE-A2EBE0087C79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258AC4F-42A5-48D7-A29E-08A96AEBF7FD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258AC4F-42A5-48D7-A29E-08A96AEB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A0B3C15-0D6A-4CC5-A82C-0E8BB4357CEA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16EFC556-3CE6-4A89-88D1-5C7160DD64E2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CFCFF15-665C-4623-80ED-E89C646FE330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CFCFF15-665C-4623-80ED-E89C646FE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438C4C9-DF8D-46C2-808E-B69F3B4E9BBE}"/>
              </a:ext>
            </a:extLst>
          </p:cNvPr>
          <p:cNvCxnSpPr>
            <a:stCxn id="119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63F1CA13-09C5-4FF7-9390-18116BA56118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D9181BA-5557-4233-B433-BF94EAF41FA9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D9181BA-5557-4233-B433-BF94EAF41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E7E6C76-2E88-4D9E-994A-2A7630990231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390120A2-1571-44ED-BC8F-99C726BBC99F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D9C093B-9766-4876-AAD1-643FAC6A9E54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FCA33B-719E-445A-986E-C6F9BA79A967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2E76FA3-1743-4A77-9CD9-5632C651834D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0FCA1D4-003A-44F0-9F21-03329F293A8F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0FCA1D4-003A-44F0-9F21-03329F29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val 133">
            <a:extLst>
              <a:ext uri="{FF2B5EF4-FFF2-40B4-BE49-F238E27FC236}">
                <a16:creationId xmlns:a16="http://schemas.microsoft.com/office/drawing/2014/main" id="{889A8B0E-8143-45A7-BCD7-C1F938708E34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08F2653-3F8C-408F-9A07-0CB91AE83450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896569C1-E472-4DFE-A114-E916B793F45B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00FDC9-E619-4D38-9B14-63BF73E6CE80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200FDC9-E619-4D38-9B14-63BF73E6C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9DF07A7-4729-489E-8DB8-B63ABBA0B44E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9DF07A7-4729-489E-8DB8-B63ABBA0B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AB5A2F7-0B80-400E-9496-D74AEF4F4F5E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AB5A2F7-0B80-400E-9496-D74AEF4F4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290291C-7571-430B-A3B1-C98A52A72A5E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D02CB42-E7C2-41D9-83E8-86EDB4378568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5DD78B7-8627-4BB7-A8B1-27EA98FF0316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365E518-FB03-4710-95F3-6ED2AC27A85D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F6D791F-16B3-421F-847B-8A34FBE52BE1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F6D791F-16B3-421F-847B-8A34FBE52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7559E01-CC9D-43F8-82FC-64B0B393BEDD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A6344806-C335-4A75-B63F-58D80FCCAC70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A6344806-C335-4A75-B63F-58D80FCCA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0E1371F-965E-4593-971E-6FAB2F3F1F57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F754885-0495-4A3F-B42A-C5634BF3F1B8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F754885-0495-4A3F-B42A-C5634BF3F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71CF666-BED4-4BA0-80EA-5FA2739F7E32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B678041-7511-483F-8A36-8527E9E5E1B1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B678041-7511-483F-8A36-8527E9E5E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FD0D116-77C4-4706-8CCE-35053C977281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B683DB6-2F1D-4D8C-8AFB-F3BB8EBD2569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B683DB6-2F1D-4D8C-8AFB-F3BB8EBD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70220BC-378C-4FDA-A950-1D218976C838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E71D5E3-53A2-4BC8-AE8D-4D421C00A0EB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E71D5E3-53A2-4BC8-AE8D-4D421C00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2E7997F-DB8A-4608-ADCA-37E8D8C065CA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382692F-6D25-4815-BCAA-3204BC7F9951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382692F-6D25-4815-BCAA-3204BC7F9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E9AEE12-C05D-4ACC-821C-03A9494E6617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7CB1EBB-B7CA-4560-89A2-3C048090E019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7CB1EBB-B7CA-4560-89A2-3C048090E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A970105-DCF2-4304-AE2B-22AFCD4DABE4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5832DC7-5EA8-433B-9356-CCB6FE87C0A3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32903EC-2F35-4F41-B859-70A2AF3EDC1E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32903EC-2F35-4F41-B859-70A2AF3ED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D077EBB-1810-4364-9232-89D85B2E4D0D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D077EBB-1810-4364-9232-89D85B2E4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FC4E86-2751-4DC5-A052-9A9D4BFDF28C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FC4E86-2751-4DC5-A052-9A9D4BFD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D686A76-0F28-4376-B8FC-A85E4AF8DF67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D686A76-0F28-4376-B8FC-A85E4AF8D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E41D97B-BF76-4A0C-8952-4BEC06856684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E41D97B-BF76-4A0C-8952-4BEC0685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Pentagon 92">
            <a:extLst>
              <a:ext uri="{FF2B5EF4-FFF2-40B4-BE49-F238E27FC236}">
                <a16:creationId xmlns:a16="http://schemas.microsoft.com/office/drawing/2014/main" id="{CB2E1C33-7455-4152-AF95-FB0A51A42DAA}"/>
              </a:ext>
            </a:extLst>
          </p:cNvPr>
          <p:cNvSpPr/>
          <p:nvPr/>
        </p:nvSpPr>
        <p:spPr>
          <a:xfrm flipH="1">
            <a:off x="3392825" y="5759333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2" name="Table 171">
                <a:extLst>
                  <a:ext uri="{FF2B5EF4-FFF2-40B4-BE49-F238E27FC236}">
                    <a16:creationId xmlns:a16="http://schemas.microsoft.com/office/drawing/2014/main" id="{E603044F-37B3-4461-9449-F6DCCB4C5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42931"/>
                  </p:ext>
                </p:extLst>
              </p:nvPr>
            </p:nvGraphicFramePr>
            <p:xfrm>
              <a:off x="3559954" y="5973675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2" name="Table 171">
                <a:extLst>
                  <a:ext uri="{FF2B5EF4-FFF2-40B4-BE49-F238E27FC236}">
                    <a16:creationId xmlns:a16="http://schemas.microsoft.com/office/drawing/2014/main" id="{E603044F-37B3-4461-9449-F6DCCB4C5B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542931"/>
                  </p:ext>
                </p:extLst>
              </p:nvPr>
            </p:nvGraphicFramePr>
            <p:xfrm>
              <a:off x="3559954" y="5973675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r="-38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69565" r="-167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227500" r="-12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263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1087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56F2B517-4270-42CC-BAF2-94ED5E5E7F02}"/>
              </a:ext>
            </a:extLst>
          </p:cNvPr>
          <p:cNvSpPr/>
          <p:nvPr/>
        </p:nvSpPr>
        <p:spPr>
          <a:xfrm rot="18960168">
            <a:off x="489849" y="-376518"/>
            <a:ext cx="4324867" cy="4130123"/>
          </a:xfrm>
          <a:prstGeom prst="ellipse">
            <a:avLst/>
          </a:prstGeom>
          <a:gradFill flip="none" rotWithShape="1">
            <a:gsLst>
              <a:gs pos="25000">
                <a:srgbClr val="F91BFF"/>
              </a:gs>
              <a:gs pos="27000">
                <a:schemeClr val="bg1">
                  <a:alpha val="0"/>
                </a:schemeClr>
              </a:gs>
            </a:gsLst>
            <a:lin ang="2700000" scaled="1"/>
            <a:tileRect/>
          </a:gra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85" name="Oval 84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692817" y="4516440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93" name="Pentagon 92"/>
          <p:cNvSpPr/>
          <p:nvPr/>
        </p:nvSpPr>
        <p:spPr>
          <a:xfrm flipH="1">
            <a:off x="3601706" y="5049709"/>
            <a:ext cx="3280274" cy="851052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6134"/>
                  </p:ext>
                </p:extLst>
              </p:nvPr>
            </p:nvGraphicFramePr>
            <p:xfrm>
              <a:off x="3768835" y="5264051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96134"/>
                  </p:ext>
                </p:extLst>
              </p:nvPr>
            </p:nvGraphicFramePr>
            <p:xfrm>
              <a:off x="3768835" y="5264051"/>
              <a:ext cx="3294977" cy="506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63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87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519" r="-165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9412" r="-125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3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6" name="Triangle 95"/>
          <p:cNvSpPr/>
          <p:nvPr/>
        </p:nvSpPr>
        <p:spPr>
          <a:xfrm rot="2560090">
            <a:off x="7038427" y="1863198"/>
            <a:ext cx="1615533" cy="957942"/>
          </a:xfrm>
          <a:prstGeom prst="triangle">
            <a:avLst/>
          </a:prstGeom>
          <a:solidFill>
            <a:srgbClr val="FF18FF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473988" y="5970260"/>
                <a:ext cx="978593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We </a:t>
                </a:r>
                <a:r>
                  <a:rPr lang="en-US" sz="2200" b="1" i="1" u="sng" dirty="0"/>
                  <a:t>must</a:t>
                </a:r>
                <a:r>
                  <a:rPr lang="en-US" sz="2200" dirty="0"/>
                  <a:t> visit the </a:t>
                </a:r>
                <a:r>
                  <a:rPr lang="en-US" sz="2200" dirty="0">
                    <a:solidFill>
                      <a:srgbClr val="F91BFF"/>
                    </a:solidFill>
                  </a:rPr>
                  <a:t>root’s left subtree </a:t>
                </a:r>
                <a:r>
                  <a:rPr lang="en-US" sz="2200" dirty="0"/>
                  <a:t>because of possible improvement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200" dirty="0"/>
                  <a:t>, despite the fact that no such improvement is made here!</a:t>
                </a: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5970260"/>
                <a:ext cx="9785930" cy="791692"/>
              </a:xfrm>
              <a:prstGeom prst="rect">
                <a:avLst/>
              </a:prstGeom>
              <a:blipFill>
                <a:blip r:embed="rId3"/>
                <a:stretch>
                  <a:fillRect l="-810" t="-153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0CB90D4-995F-4CDD-AD56-7EFA4085BB19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0CB90D4-995F-4CDD-AD56-7EFA4085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FAB08C-EA6A-4030-BB3A-3BC4B05EE60C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8C179268-4850-4624-B348-98081D1DACF7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460B2D9-6191-453B-A199-DE6EA889B22B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C35B7ADE-6770-432C-8E40-90B9D09831B6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70D21F3-A01C-43AE-9FCC-94BFBF088D55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8D632809-4B6D-4631-9FDD-7FBE95550F42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E811713-07CA-4919-BA9F-CA7CDAF7F201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E811713-07CA-4919-BA9F-CA7CDAF7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4257E39-FCF6-4E17-B88E-53E27FFC964C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B46AF75-E7DB-4D97-89E1-E5519599369D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BFF17F8-7FA2-4E07-BA97-7E14840EF78F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C14E03A-8B7D-4FDA-929E-E19D2AF21DB0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8269F15-DBFF-4288-B4A8-CAC7E03E072B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0D5E727-71B6-4396-BDC3-CF2C687EDAC8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0D5E727-71B6-4396-BDC3-CF2C687E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CACCB87-06A6-4233-8CC6-FEF9AC57C00E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CACCB87-06A6-4233-8CC6-FEF9AC57C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93466D6-4C06-4D3E-AECC-0294DB76CF0E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93466D6-4C06-4D3E-AECC-0294DB76C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CC75842-6444-42A3-8C3A-B5938E14AEB0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CC75842-6444-42A3-8C3A-B5938E14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C5704BB-5EF8-4B78-B2F1-E177800529FE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C5704BB-5EF8-4B78-B2F1-E1778005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Picture 116">
            <a:extLst>
              <a:ext uri="{FF2B5EF4-FFF2-40B4-BE49-F238E27FC236}">
                <a16:creationId xmlns:a16="http://schemas.microsoft.com/office/drawing/2014/main" id="{9AB3CAFA-4547-4E27-A21E-854D64718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4B370AA-50FB-4C5C-BE33-C2DA202BD18C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FC33724-9131-4A62-BBF2-F62BBCE296BA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658F54-213E-4BDB-8CC3-CBA592B39004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658F54-213E-4BDB-8CC3-CBA592B3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721901E-D38F-4C95-9D1A-237A80CB3FC5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7CE47B44-4D62-4AE9-8943-D0104CDAAFFC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1663DED-01E0-4E91-8492-0BE046451C47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1663DED-01E0-4E91-8492-0BE046451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3249396-0DD1-4B44-AD67-BA493EFFD45E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7EF8E82-9950-41AE-9839-71551527E63F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F5D631-C971-43D9-8FDB-5D1BDA320BE1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F5D631-C971-43D9-8FDB-5D1BDA32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CC7076D-7E13-4971-B1BC-EABE4E4F8E0C}"/>
              </a:ext>
            </a:extLst>
          </p:cNvPr>
          <p:cNvCxnSpPr>
            <a:stCxn id="121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1CCF0CE1-F78D-4FD5-9821-8440C38FE6AE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DBAF597-BCD2-4E7A-846A-5123EEDA8B32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DBAF597-BCD2-4E7A-846A-5123EEDA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CF9E24C-0C19-465E-A9DA-4DCA134C57AA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E926CB81-082E-4F04-8787-409C6E466E2E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60D551F-1140-41BA-A6B1-E7762507C3BE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71E10E4-2617-4E5D-80C0-9993DA7712A7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70ECC1B-8E1D-4649-9ED2-5AA560349967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3EE860-CD85-40CF-837A-43597ABCE754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3EE860-CD85-40CF-837A-43597ABCE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EB2B4EA9-644B-4523-99D1-A0E33B5D13BA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DEE1107-B0C5-4582-A10D-305C1409C837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D0185CE2-3962-4E48-9286-7C30ECE00FDD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53C926B-4362-42E7-B1BC-E321796134C5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53C926B-4362-42E7-B1BC-E32179613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95BA709-0F84-480D-A29A-F54A0EDBF61B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95BA709-0F84-480D-A29A-F54A0EDBF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7B30A-DFDC-47D6-A354-38912E8134B0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7B30A-DFDC-47D6-A354-38912E813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3791A0D-8D3B-46A0-86E9-DC4F31346631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C045833-4D3A-498B-9A53-87D9C7CA207E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A6EDEF1-7F08-45AD-8008-0C464EEB7539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E69B068-2401-46A2-AD6F-59DCA1C73C07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0587B7B-E86F-4433-819F-318C8289231D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0587B7B-E86F-4433-819F-318C82892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415603-C02B-40C4-BD6B-3B4A05C44650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C75B079-6DC9-4254-9D6E-142313EE40EC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C75B079-6DC9-4254-9D6E-142313EE4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6C97496B-49CA-4B7C-AD1C-4AC361C783ED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9865CFE-A11D-4E59-8293-4C6491F58814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9865CFE-A11D-4E59-8293-4C6491F58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693CABB-5AA4-471A-9D90-CC758993524A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B093DB3-2054-4016-82D4-5CED18ED98D1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B093DB3-2054-4016-82D4-5CED18ED9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D60F1922-D08C-4C0F-A16F-A8374B626841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414E6A3-0D56-4964-BC03-C988AFC8A090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414E6A3-0D56-4964-BC03-C988AFC8A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2C3242B-5E53-4D66-A712-EC75D56DB37E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8BAFE4C-4E0A-4F86-B0F7-566F83E5D2E7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8BAFE4C-4E0A-4F86-B0F7-566F83E5D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F359928-9816-4332-8354-AC5652901383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8D64B61-0E8A-4DF7-BF59-223FC3733A20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8D64B61-0E8A-4DF7-BF59-223FC3733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9E1A6ED-E770-41F8-BAF2-356416AF5D78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F5B2407-FE7C-4F7C-A390-78F1B07A21C0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F5B2407-FE7C-4F7C-A390-78F1B07A2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23F54D9-9F0B-4E7B-853A-5BC59B17E0A7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498BD66-F3AB-4A1B-B2D8-0CDAA907678E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2CCC0268-D0AF-468A-9541-C2057E7066C1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2CCC0268-D0AF-468A-9541-C2057E706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B17C72F-FC50-4E32-AD6D-6F70F5514D30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B17C72F-FC50-4E32-AD6D-6F70F5514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8737AA5-6294-4CA4-8CC9-D43AA9A829B7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8737AA5-6294-4CA4-8CC9-D43AA9A82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94E18B1-11CE-4B48-9BFD-44D09C7A0791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94E18B1-11CE-4B48-9BFD-44D09C7A0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15BF9F5-73D2-40AD-99F1-884726B20232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15BF9F5-73D2-40AD-99F1-884726B20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6643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162273"/>
                  </p:ext>
                </p:extLst>
              </p:nvPr>
            </p:nvGraphicFramePr>
            <p:xfrm>
              <a:off x="3413092" y="6045925"/>
              <a:ext cx="3294977" cy="588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891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162273"/>
                  </p:ext>
                </p:extLst>
              </p:nvPr>
            </p:nvGraphicFramePr>
            <p:xfrm>
              <a:off x="3413092" y="6045925"/>
              <a:ext cx="3294977" cy="5889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9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33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44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082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889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38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565" r="-167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7500" r="-12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3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4-NN example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84" name="Oval 83"/>
          <p:cNvSpPr/>
          <p:nvPr/>
        </p:nvSpPr>
        <p:spPr>
          <a:xfrm rot="18960168">
            <a:off x="489849" y="-376518"/>
            <a:ext cx="4324867" cy="413012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1909738" y="884325"/>
            <a:ext cx="1650216" cy="1451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376662" y="356256"/>
            <a:ext cx="2914148" cy="2837724"/>
          </a:xfrm>
          <a:prstGeom prst="ellipse">
            <a:avLst/>
          </a:prstGeom>
          <a:noFill/>
          <a:ln w="28575">
            <a:solidFill>
              <a:srgbClr val="9C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882843" y="827100"/>
            <a:ext cx="1909330" cy="17085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440662" y="5478473"/>
            <a:ext cx="141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BPQ</a:t>
            </a:r>
          </a:p>
        </p:txBody>
      </p:sp>
      <p:sp>
        <p:nvSpPr>
          <p:cNvPr id="93" name="Pentagon 92"/>
          <p:cNvSpPr/>
          <p:nvPr/>
        </p:nvSpPr>
        <p:spPr>
          <a:xfrm flipH="1">
            <a:off x="3303570" y="5987096"/>
            <a:ext cx="3404498" cy="425804"/>
          </a:xfrm>
          <a:prstGeom prst="homePlat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6591" y="6095758"/>
            <a:ext cx="141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B0F0"/>
                </a:solidFill>
              </a:rPr>
              <a:t>DONE!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71" y="5433095"/>
            <a:ext cx="1685925" cy="131445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767559" y="5517917"/>
            <a:ext cx="4695559" cy="126008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E105A1D-4CE4-4232-A66B-3E95BBA8310B}"/>
                  </a:ext>
                </a:extLst>
              </p:cNvPr>
              <p:cNvSpPr txBox="1"/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E105A1D-4CE4-4232-A66B-3E95BBA83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836" y="4459594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78F4A61-C604-4C12-95A7-02EAC41734C3}"/>
              </a:ext>
            </a:extLst>
          </p:cNvPr>
          <p:cNvCxnSpPr/>
          <p:nvPr/>
        </p:nvCxnSpPr>
        <p:spPr>
          <a:xfrm flipH="1">
            <a:off x="1112437" y="147918"/>
            <a:ext cx="39936" cy="495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6A73F1D4-EC2D-4ED4-9CF3-B0AB7889252D}"/>
              </a:ext>
            </a:extLst>
          </p:cNvPr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400B4C-C3B4-40A6-AE92-923B1B7F4BB3}"/>
              </a:ext>
            </a:extLst>
          </p:cNvPr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C1AE908-2DA3-4DF2-B276-DD2987166E63}"/>
              </a:ext>
            </a:extLst>
          </p:cNvPr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DB58CB9-B413-4490-B855-4D092390CC14}"/>
              </a:ext>
            </a:extLst>
          </p:cNvPr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26E97A78-ACEC-4B67-9B74-329B7A0E5AD8}"/>
              </a:ext>
            </a:extLst>
          </p:cNvPr>
          <p:cNvSpPr/>
          <p:nvPr/>
        </p:nvSpPr>
        <p:spPr>
          <a:xfrm>
            <a:off x="299985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B360B44-1710-43DB-BDFE-105A65D58389}"/>
                  </a:ext>
                </a:extLst>
              </p:cNvPr>
              <p:cNvSpPr txBox="1"/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B360B44-1710-43DB-BDFE-105A65D5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85" y="224582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E6F3C2-1468-4B7C-8AAF-0F6946AFDD8D}"/>
              </a:ext>
            </a:extLst>
          </p:cNvPr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20BA759F-B586-4AFA-815B-E29835E22BAC}"/>
              </a:ext>
            </a:extLst>
          </p:cNvPr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602D5B-A01C-47B0-BD3F-87BF46A009A7}"/>
              </a:ext>
            </a:extLst>
          </p:cNvPr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41640E5-529F-412B-B441-5E71DA24FA7A}"/>
              </a:ext>
            </a:extLst>
          </p:cNvPr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68DB94F4-B53F-474F-AE51-7B71573AF501}"/>
              </a:ext>
            </a:extLst>
          </p:cNvPr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6D3FE0B-EBDA-4BCC-842B-3AEBF46C7489}"/>
              </a:ext>
            </a:extLst>
          </p:cNvPr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E7D3D1-FF7D-4BC2-82D5-AA362F2388D0}"/>
                  </a:ext>
                </a:extLst>
              </p:cNvPr>
              <p:cNvSpPr txBox="1"/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E7D3D1-FF7D-4BC2-82D5-AA362F23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0" y="3479253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6583F4D-694D-4563-B9F8-4A13A790027E}"/>
                  </a:ext>
                </a:extLst>
              </p:cNvPr>
              <p:cNvSpPr txBox="1"/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6583F4D-694D-4563-B9F8-4A13A790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8" y="3612648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8726F7D-7F85-4373-9514-2866415992CB}"/>
                  </a:ext>
                </a:extLst>
              </p:cNvPr>
              <p:cNvSpPr txBox="1"/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8726F7D-7F85-4373-9514-28664159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388" y="3024026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88D19AB-BD64-4E4C-9B7C-424CF8AB31B3}"/>
                  </a:ext>
                </a:extLst>
              </p:cNvPr>
              <p:cNvSpPr txBox="1"/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88D19AB-BD64-4E4C-9B7C-424CF8AB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246" y="166069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1640549-7D32-467A-A5CF-13D745A21CC0}"/>
                  </a:ext>
                </a:extLst>
              </p:cNvPr>
              <p:cNvSpPr txBox="1"/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1640549-7D32-467A-A5CF-13D745A2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9" y="2355394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icture 113">
            <a:extLst>
              <a:ext uri="{FF2B5EF4-FFF2-40B4-BE49-F238E27FC236}">
                <a16:creationId xmlns:a16="http://schemas.microsoft.com/office/drawing/2014/main" id="{DD361B38-DFDE-4DDB-B18A-6583F15A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92" y="1402208"/>
            <a:ext cx="323208" cy="28793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ED514-06BA-45E8-A283-10D245CB4B47}"/>
              </a:ext>
            </a:extLst>
          </p:cNvPr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C780863-64BD-4A75-8F1A-0ADC01F0958F}"/>
              </a:ext>
            </a:extLst>
          </p:cNvPr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BB25750-4AB4-41EB-BCF5-0801956FE4E1}"/>
                  </a:ext>
                </a:extLst>
              </p:cNvPr>
              <p:cNvSpPr txBox="1"/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BB25750-4AB4-41EB-BCF5-0801956FE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46" y="3530731"/>
                <a:ext cx="539089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617E4D7-07A1-41EE-A30B-700D032C69C2}"/>
              </a:ext>
            </a:extLst>
          </p:cNvPr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B9C6B6B2-C7AE-478D-89B4-27A965A19C57}"/>
              </a:ext>
            </a:extLst>
          </p:cNvPr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0570F54-6CA4-4A08-ACE9-6713B77CB20C}"/>
                  </a:ext>
                </a:extLst>
              </p:cNvPr>
              <p:cNvSpPr txBox="1"/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0570F54-6CA4-4A08-ACE9-6713B77CB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9" y="4132536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2A57D95-B60A-4C98-BC47-9CFA96221203}"/>
              </a:ext>
            </a:extLst>
          </p:cNvPr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B440FB3E-F3CD-404A-BC89-529430D08FEF}"/>
              </a:ext>
            </a:extLst>
          </p:cNvPr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A9C8285-0E53-447B-BD6E-A4F2489FA2CE}"/>
                  </a:ext>
                </a:extLst>
              </p:cNvPr>
              <p:cNvSpPr txBox="1"/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A9C8285-0E53-447B-BD6E-A4F2489FA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824" y="3994161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6A59C3-84BC-47C0-BDDC-0CF4EC05E03C}"/>
              </a:ext>
            </a:extLst>
          </p:cNvPr>
          <p:cNvCxnSpPr>
            <a:stCxn id="118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4DCEBA3E-9B70-4D42-ABEF-36DCB6A4B3C8}"/>
              </a:ext>
            </a:extLst>
          </p:cNvPr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6509052-FB58-4C26-B674-ADDDF8ED7909}"/>
                  </a:ext>
                </a:extLst>
              </p:cNvPr>
              <p:cNvSpPr txBox="1"/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6509052-FB58-4C26-B674-ADDDF8ED7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78" y="3254009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4AA8B-8539-4B2A-8535-08262936B865}"/>
              </a:ext>
            </a:extLst>
          </p:cNvPr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A93982F-A937-4327-A5FB-61D809FAC619}"/>
              </a:ext>
            </a:extLst>
          </p:cNvPr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3E21BBE-68D3-4D1C-A1F1-3B58DCF07E5B}"/>
              </a:ext>
            </a:extLst>
          </p:cNvPr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A319BAB-8528-4071-8BE3-D86727C0109B}"/>
              </a:ext>
            </a:extLst>
          </p:cNvPr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4E026B6-773C-4002-9D60-3CF2C4BA82D4}"/>
              </a:ext>
            </a:extLst>
          </p:cNvPr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698679-FBC6-40E6-B9DB-94EC039F4D17}"/>
                  </a:ext>
                </a:extLst>
              </p:cNvPr>
              <p:cNvSpPr txBox="1"/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698679-FBC6-40E6-B9DB-94EC039F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06" y="4490762"/>
                <a:ext cx="649685" cy="307777"/>
              </a:xfrm>
              <a:prstGeom prst="rect">
                <a:avLst/>
              </a:prstGeom>
              <a:blipFill>
                <a:blip r:embed="rId1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val 132">
            <a:extLst>
              <a:ext uri="{FF2B5EF4-FFF2-40B4-BE49-F238E27FC236}">
                <a16:creationId xmlns:a16="http://schemas.microsoft.com/office/drawing/2014/main" id="{2DDEB54A-4F7C-427E-B467-E8EEEB863907}"/>
              </a:ext>
            </a:extLst>
          </p:cNvPr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B5132B3-465E-4DB1-BD7F-FCBCA9D391DD}"/>
              </a:ext>
            </a:extLst>
          </p:cNvPr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F11EA21B-4317-4206-A6D0-F3402B2C0DDF}"/>
              </a:ext>
            </a:extLst>
          </p:cNvPr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E977522-D2A5-4B18-888A-60028975EFC9}"/>
                  </a:ext>
                </a:extLst>
              </p:cNvPr>
              <p:cNvSpPr txBox="1"/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E977522-D2A5-4B18-888A-60028975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85" y="4835907"/>
                <a:ext cx="64968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693187C-797B-4D25-A6F8-97BCCE8F6AD5}"/>
                  </a:ext>
                </a:extLst>
              </p:cNvPr>
              <p:cNvSpPr txBox="1"/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693187C-797B-4D25-A6F8-97BCCE8F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15" y="4545546"/>
                <a:ext cx="649685" cy="307777"/>
              </a:xfrm>
              <a:prstGeom prst="rect">
                <a:avLst/>
              </a:prstGeom>
              <a:blipFill>
                <a:blip r:embed="rId1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0C3FE57-B05C-4D1E-9FC9-E6155B7FCA06}"/>
                  </a:ext>
                </a:extLst>
              </p:cNvPr>
              <p:cNvSpPr/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0C3FE57-B05C-4D1E-9FC9-E6155B7FC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94" y="1524168"/>
                <a:ext cx="973393" cy="40203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A325985-D8AE-47ED-93BC-FC21214C7D33}"/>
              </a:ext>
            </a:extLst>
          </p:cNvPr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10BFA76-FEB3-435F-9819-9FDDB75FBDDC}"/>
              </a:ext>
            </a:extLst>
          </p:cNvPr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8513894-8010-4023-B63A-11C16FDA8B3E}"/>
              </a:ext>
            </a:extLst>
          </p:cNvPr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4F90EF3-9EB2-46A7-A283-8833AE2E7F4D}"/>
              </a:ext>
            </a:extLst>
          </p:cNvPr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D53D7C2-D1B9-418A-AC8E-CED9576DFBF4}"/>
                  </a:ext>
                </a:extLst>
              </p:cNvPr>
              <p:cNvSpPr/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D53D7C2-D1B9-418A-AC8E-CED9576DF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5" y="2083123"/>
                <a:ext cx="973393" cy="40203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94BB78E-BEBE-4D3B-81B2-736A749D9DD8}"/>
              </a:ext>
            </a:extLst>
          </p:cNvPr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AF324DB-B933-4654-B316-D633DFB1E1A5}"/>
                  </a:ext>
                </a:extLst>
              </p:cNvPr>
              <p:cNvSpPr/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AF324DB-B933-4654-B316-D633DFB1E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821" y="2738848"/>
                <a:ext cx="973393" cy="402033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8C41192-6403-4E0D-B4A5-0CBBC13DEF6D}"/>
              </a:ext>
            </a:extLst>
          </p:cNvPr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F139375-2FCE-46B3-B6C7-496A9EA87523}"/>
                  </a:ext>
                </a:extLst>
              </p:cNvPr>
              <p:cNvSpPr/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F139375-2FCE-46B3-B6C7-496A9EA87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94" y="3363247"/>
                <a:ext cx="826435" cy="40203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7562883-711A-45FE-82ED-8DA97E5B908D}"/>
              </a:ext>
            </a:extLst>
          </p:cNvPr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F16B3C6-57BD-44D3-B067-AB2716217BCC}"/>
                  </a:ext>
                </a:extLst>
              </p:cNvPr>
              <p:cNvSpPr/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F16B3C6-57BD-44D3-B067-AB2716217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72" y="4058224"/>
                <a:ext cx="810716" cy="402033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AC2D954-3199-42FA-BDCE-4A1311336A29}"/>
              </a:ext>
            </a:extLst>
          </p:cNvPr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3B51EA1-8371-453F-A1B8-0CB0795CD0BE}"/>
                  </a:ext>
                </a:extLst>
              </p:cNvPr>
              <p:cNvSpPr/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3B51EA1-8371-453F-A1B8-0CB0795C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196" y="5085364"/>
                <a:ext cx="793606" cy="40203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503EF51-6EA5-44B5-9C6E-9E18C168A140}"/>
              </a:ext>
            </a:extLst>
          </p:cNvPr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2FAB177-B03A-4A4C-A57E-54F216C28F86}"/>
                  </a:ext>
                </a:extLst>
              </p:cNvPr>
              <p:cNvSpPr/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2FAB177-B03A-4A4C-A57E-54F216C28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54" y="4572373"/>
                <a:ext cx="810716" cy="402033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5A64BEF-7B5D-4D7D-B78A-D4245C9AE0DD}"/>
              </a:ext>
            </a:extLst>
          </p:cNvPr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4F05844-96AC-4184-AC98-23BE44DD2613}"/>
                  </a:ext>
                </a:extLst>
              </p:cNvPr>
              <p:cNvSpPr/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4F05844-96AC-4184-AC98-23BE44DD2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809" y="4590726"/>
                <a:ext cx="906405" cy="402033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1DD89C4-2C5C-4B6C-A1A8-39AD90677C3D}"/>
              </a:ext>
            </a:extLst>
          </p:cNvPr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55488B2-FC98-4605-9A9E-303FC8D81201}"/>
                  </a:ext>
                </a:extLst>
              </p:cNvPr>
              <p:cNvSpPr/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055488B2-FC98-4605-9A9E-303FC8D81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44" y="5152450"/>
                <a:ext cx="950976" cy="402033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5540D44-EFF6-4C89-BF4D-0392D157B866}"/>
              </a:ext>
            </a:extLst>
          </p:cNvPr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B667615-D4FC-4C89-AF02-F4AAEA59C44E}"/>
              </a:ext>
            </a:extLst>
          </p:cNvPr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AE77E69-E198-4925-A278-30732CB1D60B}"/>
                  </a:ext>
                </a:extLst>
              </p:cNvPr>
              <p:cNvSpPr/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AE77E69-E198-4925-A278-30732CB1D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12" y="4607362"/>
                <a:ext cx="950976" cy="402033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1F64C86-539D-468C-8975-B28D449A8BD7}"/>
                  </a:ext>
                </a:extLst>
              </p:cNvPr>
              <p:cNvSpPr/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1F64C86-539D-468C-8975-B28D449A8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717" y="4025739"/>
                <a:ext cx="1044901" cy="40203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16AB321-5537-4BF4-88AD-2CBB79B2398D}"/>
                  </a:ext>
                </a:extLst>
              </p:cNvPr>
              <p:cNvSpPr/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16AB321-5537-4BF4-88AD-2CBB79B23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7" y="3344907"/>
                <a:ext cx="756380" cy="393107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758980A-BFB0-492C-8236-6BB7586DA56A}"/>
                  </a:ext>
                </a:extLst>
              </p:cNvPr>
              <p:cNvSpPr/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758980A-BFB0-492C-8236-6BB7586DA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47" y="2671363"/>
                <a:ext cx="973393" cy="402033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C4D17DC-D81D-4706-BF59-FF9F46A9473D}"/>
                  </a:ext>
                </a:extLst>
              </p:cNvPr>
              <p:cNvSpPr/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solidFill>
                <a:srgbClr val="9C3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C4D17DC-D81D-4706-BF59-FF9F46A94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36" y="2126616"/>
                <a:ext cx="973393" cy="402033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2559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Complexity of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 of nearest neighbor in a KD-Tree is unfortunately </a:t>
                </a:r>
                <a:r>
                  <a:rPr lang="en-US" dirty="0">
                    <a:solidFill>
                      <a:srgbClr val="7030A0"/>
                    </a:solidFill>
                  </a:rPr>
                  <a:t>exponential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 </a:t>
                </a:r>
                <a:r>
                  <a:rPr lang="en-US" dirty="0">
                    <a:solidFill>
                      <a:srgbClr val="00B0F0"/>
                    </a:solidFill>
                    <a:sym typeface="Wingdings"/>
                  </a:rPr>
                  <a:t>(the dimension of the tree)</a:t>
                </a:r>
              </a:p>
              <a:p>
                <a:r>
                  <a:rPr lang="en-US" dirty="0">
                    <a:sym typeface="Wingdings"/>
                  </a:rPr>
                  <a:t>In fact, on average (balanced KD-Tree) it is:</a:t>
                </a:r>
              </a:p>
              <a:p>
                <a:endParaRPr lang="en-US" dirty="0">
                  <a:sym typeface="Wingdings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40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40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40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406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364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Complexity of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 of nearest neighbor in a KD-Tree is unfortunately </a:t>
                </a:r>
                <a:r>
                  <a:rPr lang="en-US" dirty="0">
                    <a:solidFill>
                      <a:srgbClr val="7030A0"/>
                    </a:solidFill>
                  </a:rPr>
                  <a:t>exponential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 </a:t>
                </a:r>
                <a:r>
                  <a:rPr lang="en-US" dirty="0">
                    <a:solidFill>
                      <a:srgbClr val="00B0F0"/>
                    </a:solidFill>
                    <a:sym typeface="Wingdings"/>
                  </a:rPr>
                  <a:t>(the dimension of the tree)</a:t>
                </a:r>
                <a:endParaRPr lang="en-US" dirty="0">
                  <a:sym typeface="Wingdings"/>
                </a:endParaRPr>
              </a:p>
              <a:p>
                <a:r>
                  <a:rPr lang="en-US" dirty="0">
                    <a:sym typeface="Wingdings"/>
                  </a:rPr>
                  <a:t>In fact, on average (balanced KD-Tree) it is:</a:t>
                </a:r>
              </a:p>
              <a:p>
                <a:endParaRPr lang="en-US" dirty="0">
                  <a:sym typeface="Wingdings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40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40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40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4066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4066"/>
                  </a:solidFill>
                </a:endParaRPr>
              </a:p>
              <a:p>
                <a:r>
                  <a:rPr lang="en-US" dirty="0"/>
                  <a:t>Despite this, people </a:t>
                </a:r>
                <a:r>
                  <a:rPr lang="en-US" i="1" dirty="0"/>
                  <a:t>have </a:t>
                </a:r>
                <a:r>
                  <a:rPr lang="en-US" dirty="0"/>
                  <a:t>used KD-Trees for </a:t>
                </a:r>
                <a:r>
                  <a:rPr lang="en-US" dirty="0">
                    <a:solidFill>
                      <a:schemeClr val="accent1"/>
                    </a:solidFill>
                  </a:rPr>
                  <a:t>low-dimensional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-nearest neighbor queries in Machine Learning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581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Complexity of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Complexity of nearest neighbor in a KD-Tree is unfortunately </a:t>
                </a:r>
                <a:r>
                  <a:rPr lang="en-US" dirty="0">
                    <a:solidFill>
                      <a:srgbClr val="7030A0"/>
                    </a:solidFill>
                  </a:rPr>
                  <a:t>exponential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 </a:t>
                </a:r>
                <a:r>
                  <a:rPr lang="en-US" dirty="0">
                    <a:solidFill>
                      <a:srgbClr val="00B0F0"/>
                    </a:solidFill>
                    <a:sym typeface="Wingdings"/>
                  </a:rPr>
                  <a:t>(the dimension of the tree)</a:t>
                </a:r>
                <a:endParaRPr lang="en-US" dirty="0">
                  <a:sym typeface="Wingdings"/>
                </a:endParaRPr>
              </a:p>
              <a:p>
                <a:r>
                  <a:rPr lang="en-US" dirty="0">
                    <a:sym typeface="Wingdings"/>
                  </a:rPr>
                  <a:t>In fact, on average (balanced KD-Tree) it is:</a:t>
                </a:r>
              </a:p>
              <a:p>
                <a:endParaRPr lang="en-US" dirty="0">
                  <a:sym typeface="Wingdings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𝒪</m:t>
                      </m:r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4066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40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406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rgbClr val="FF406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FF406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4066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4066"/>
                  </a:solidFill>
                </a:endParaRPr>
              </a:p>
              <a:p>
                <a:r>
                  <a:rPr lang="en-US" dirty="0"/>
                  <a:t>Despite this, people </a:t>
                </a:r>
                <a:r>
                  <a:rPr lang="en-US" i="1" dirty="0"/>
                  <a:t>have </a:t>
                </a:r>
                <a:r>
                  <a:rPr lang="en-US" dirty="0"/>
                  <a:t>used KD-Trees for </a:t>
                </a:r>
                <a:r>
                  <a:rPr lang="en-US" dirty="0">
                    <a:solidFill>
                      <a:schemeClr val="accent1"/>
                    </a:solidFill>
                  </a:rPr>
                  <a:t>low-dimensional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-nearest neighbor queries in Machine Learning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State-of-the-art approaches for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-nearest neighbors are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multi-dimensional hashing </a:t>
                </a:r>
                <a:r>
                  <a:rPr lang="mr-IN" b="1" i="1" dirty="0">
                    <a:solidFill>
                      <a:srgbClr val="FF0000"/>
                    </a:solidFill>
                  </a:rPr>
                  <a:t>–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based algorithms.</a:t>
                </a:r>
              </a:p>
              <a:p>
                <a:pPr lvl="1"/>
                <a:r>
                  <a:rPr lang="en-US" dirty="0"/>
                  <a:t>Jason </a:t>
                </a:r>
                <a:r>
                  <a:rPr lang="en-US" dirty="0">
                    <a:solidFill>
                      <a:srgbClr val="F91BFF"/>
                    </a:solidFill>
                  </a:rPr>
                  <a:t>will post resources </a:t>
                </a:r>
                <a:r>
                  <a:rPr lang="en-US" dirty="0"/>
                  <a:t>and can answer questions after lecture / in office hours.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79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7155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77245" y="3044142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3240913" y="3087738"/>
            <a:ext cx="31047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66925" y="337973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(10, 20)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77246" y="3905697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32644" y="3460061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8" name="Oval 17"/>
          <p:cNvSpPr/>
          <p:nvPr/>
        </p:nvSpPr>
        <p:spPr>
          <a:xfrm>
            <a:off x="6591783" y="4181967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0" name="Oval 19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55796" y="6089558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271961" y="5496526"/>
            <a:ext cx="2735300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9783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(11, 5)</a:t>
            </a:r>
          </a:p>
        </p:txBody>
      </p:sp>
      <p:sp>
        <p:nvSpPr>
          <p:cNvPr id="22" name="Oval 21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310624" y="3914764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38617" y="42330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137003" y="4784793"/>
            <a:ext cx="418619" cy="423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32563" y="524592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</a:t>
            </a:r>
            <a:r>
              <a:rPr lang="en-US" sz="1400" b="1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" name="Oval 31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185228" y="574549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177514" y="6023618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09492" y="5318275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55796" y="4466247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44" name="Oval 43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4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7155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77245" y="3044142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3240913" y="3087738"/>
            <a:ext cx="31047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66925" y="337973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(10, 20)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477246" y="3905697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02100" y="3334754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8" name="Oval 17"/>
          <p:cNvSpPr/>
          <p:nvPr/>
        </p:nvSpPr>
        <p:spPr>
          <a:xfrm>
            <a:off x="6591783" y="4181967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0" name="Oval 19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02100" y="5953445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271961" y="5496526"/>
            <a:ext cx="2735300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9783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(11, 5)</a:t>
            </a:r>
          </a:p>
        </p:txBody>
      </p:sp>
      <p:sp>
        <p:nvSpPr>
          <p:cNvPr id="22" name="Oval 21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310624" y="3914764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038617" y="42330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9" name="Straight Arrow Connector 28"/>
          <p:cNvCxnSpPr>
            <a:stCxn id="27" idx="4"/>
          </p:cNvCxnSpPr>
          <p:nvPr/>
        </p:nvCxnSpPr>
        <p:spPr>
          <a:xfrm flipH="1">
            <a:off x="8406086" y="4734286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616142" y="503911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</a:t>
            </a:r>
            <a:r>
              <a:rPr lang="en-US" sz="1400" b="1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" name="Oval 31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358354" y="5540327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310624" y="582156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93097" y="51610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16662" y="4247907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44" name="Oval 43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551418" y="4663722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032389" y="4986589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cxnSp>
        <p:nvCxnSpPr>
          <p:cNvPr id="41" name="Straight Connector 40"/>
          <p:cNvCxnSpPr>
            <a:endCxn id="20" idx="4"/>
          </p:cNvCxnSpPr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46" name="Oval 45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 the BST cases: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Left and right child null? Return null </a:t>
            </a:r>
            <a:r>
              <a:rPr lang="en-US" dirty="0"/>
              <a:t>(leaf node that gets erased)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Left child non-null and right child null? Replace node with left subtree.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Right child non-null? Exchange node’s key with that of the </a:t>
            </a:r>
            <a:r>
              <a:rPr lang="en-US" dirty="0" err="1">
                <a:solidFill>
                  <a:schemeClr val="accent6"/>
                </a:solidFill>
              </a:rPr>
              <a:t>inorder</a:t>
            </a:r>
            <a:r>
              <a:rPr lang="en-US" dirty="0">
                <a:solidFill>
                  <a:schemeClr val="accent6"/>
                </a:solidFill>
              </a:rPr>
              <a:t> successor node, and recursively delete that key from your right subtree.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5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 the BST cases: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Left and right child null? Return null </a:t>
            </a:r>
            <a:r>
              <a:rPr lang="en-US" dirty="0"/>
              <a:t>(leaf node that gets erased)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Left child non-null and right child null? Replace node with left subtree.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Right child non-null? Exchange node’s key with that of the </a:t>
            </a:r>
            <a:r>
              <a:rPr lang="en-US" dirty="0" err="1">
                <a:solidFill>
                  <a:schemeClr val="accent6"/>
                </a:solidFill>
              </a:rPr>
              <a:t>inorder</a:t>
            </a:r>
            <a:r>
              <a:rPr lang="en-US" dirty="0">
                <a:solidFill>
                  <a:schemeClr val="accent6"/>
                </a:solidFill>
              </a:rPr>
              <a:t> successor node, and recursively delete that key from your right subtree.</a:t>
            </a:r>
          </a:p>
          <a:p>
            <a:r>
              <a:rPr lang="en-US" b="1" dirty="0">
                <a:solidFill>
                  <a:srgbClr val="FF0000"/>
                </a:solidFill>
              </a:rPr>
              <a:t>This won’t fly in KD-Trees</a:t>
            </a:r>
            <a:r>
              <a:rPr lang="en-US" b="1" dirty="0"/>
              <a:t>, </a:t>
            </a:r>
            <a:r>
              <a:rPr lang="en-US" dirty="0"/>
              <a:t>for two reasons: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2"/>
                </a:solidFill>
              </a:rPr>
              <a:t>case 2</a:t>
            </a:r>
            <a:r>
              <a:rPr lang="en-US" dirty="0"/>
              <a:t>, replacing the node with the left subtree changes the semantics of </a:t>
            </a:r>
            <a:r>
              <a:rPr lang="en-US" b="1" dirty="0">
                <a:solidFill>
                  <a:srgbClr val="FF0000"/>
                </a:solidFill>
              </a:rPr>
              <a:t>every one of the left subtree’s nodes’ dimension splitting!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case 3</a:t>
            </a:r>
            <a:r>
              <a:rPr lang="en-US" dirty="0"/>
              <a:t>, the notion of an “</a:t>
            </a:r>
            <a:r>
              <a:rPr lang="en-US" dirty="0" err="1"/>
              <a:t>inorder</a:t>
            </a:r>
            <a:r>
              <a:rPr lang="en-US" dirty="0"/>
              <a:t> successor” is now </a:t>
            </a:r>
            <a:r>
              <a:rPr lang="en-US" dirty="0">
                <a:solidFill>
                  <a:srgbClr val="FF0000"/>
                </a:solidFill>
              </a:rPr>
              <a:t>hazy at best </a:t>
            </a:r>
            <a:r>
              <a:rPr lang="en-US" dirty="0"/>
              <a:t>(remember, we’ve moved away from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!)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57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 the BST cases: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Left and right child null? Return null </a:t>
            </a:r>
            <a:r>
              <a:rPr lang="en-US" dirty="0"/>
              <a:t>(node gets erased)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Left child non-null and right child null? Replace node with left subtree.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Right child non-null? Exchange node’s key with that of the </a:t>
            </a:r>
            <a:r>
              <a:rPr lang="en-US" dirty="0" err="1">
                <a:solidFill>
                  <a:schemeClr val="accent6"/>
                </a:solidFill>
              </a:rPr>
              <a:t>inorder</a:t>
            </a:r>
            <a:r>
              <a:rPr lang="en-US" dirty="0">
                <a:solidFill>
                  <a:schemeClr val="accent6"/>
                </a:solidFill>
              </a:rPr>
              <a:t> successor node, and recursively delete that key from your right subtree.</a:t>
            </a:r>
          </a:p>
          <a:p>
            <a:r>
              <a:rPr lang="en-US" b="1" dirty="0">
                <a:solidFill>
                  <a:srgbClr val="FF0000"/>
                </a:solidFill>
              </a:rPr>
              <a:t>This won’t fly in KD-Trees</a:t>
            </a:r>
            <a:r>
              <a:rPr lang="en-US" b="1" dirty="0"/>
              <a:t>, </a:t>
            </a:r>
            <a:r>
              <a:rPr lang="en-US" dirty="0"/>
              <a:t>for two reasons: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2"/>
                </a:solidFill>
              </a:rPr>
              <a:t>case 2</a:t>
            </a:r>
            <a:r>
              <a:rPr lang="en-US" dirty="0"/>
              <a:t>, replacing the node with the left subtree changes the semantics of </a:t>
            </a:r>
            <a:r>
              <a:rPr lang="en-US" b="1" dirty="0">
                <a:solidFill>
                  <a:srgbClr val="FF0000"/>
                </a:solidFill>
              </a:rPr>
              <a:t>every one of the left subtree’s nodes’ dimension splitting!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accent6"/>
                </a:solidFill>
              </a:rPr>
              <a:t>case 3</a:t>
            </a:r>
            <a:r>
              <a:rPr lang="en-US" dirty="0"/>
              <a:t>, the notion of an “</a:t>
            </a:r>
            <a:r>
              <a:rPr lang="en-US" dirty="0" err="1"/>
              <a:t>inorder</a:t>
            </a:r>
            <a:r>
              <a:rPr lang="en-US" dirty="0"/>
              <a:t> successor” is now </a:t>
            </a:r>
            <a:r>
              <a:rPr lang="en-US" dirty="0">
                <a:solidFill>
                  <a:srgbClr val="FF0000"/>
                </a:solidFill>
              </a:rPr>
              <a:t>hazy at best </a:t>
            </a:r>
            <a:r>
              <a:rPr lang="en-US" dirty="0"/>
              <a:t>(remember, we’ve moved away from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!)</a:t>
            </a:r>
          </a:p>
          <a:p>
            <a:r>
              <a:rPr lang="en-US" dirty="0">
                <a:solidFill>
                  <a:srgbClr val="7030A0"/>
                </a:solidFill>
              </a:rPr>
              <a:t>So what can we do?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43" y="5578997"/>
            <a:ext cx="1488486" cy="9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2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22884"/>
            <a:ext cx="10515600" cy="4351338"/>
          </a:xfrm>
        </p:spPr>
        <p:txBody>
          <a:bodyPr/>
          <a:lstStyle/>
          <a:p>
            <a:r>
              <a:rPr lang="en-US" dirty="0"/>
              <a:t>Suppose that we want to delete </a:t>
            </a:r>
            <a:r>
              <a:rPr lang="en-US" dirty="0">
                <a:solidFill>
                  <a:srgbClr val="FF1CFC"/>
                </a:solidFill>
              </a:rPr>
              <a:t>(10, 20)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40913" y="3087738"/>
            <a:ext cx="31047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rgbClr val="FF1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1CFC">
                  <a:tint val="66000"/>
                  <a:satMod val="160000"/>
                </a:srgbClr>
              </a:gs>
              <a:gs pos="50000">
                <a:srgbClr val="FF1CFC">
                  <a:tint val="44500"/>
                  <a:satMod val="160000"/>
                </a:srgbClr>
              </a:gs>
              <a:gs pos="100000">
                <a:srgbClr val="FF1CFC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(10, 20)</a:t>
            </a:r>
          </a:p>
        </p:txBody>
      </p:sp>
      <p:sp>
        <p:nvSpPr>
          <p:cNvPr id="9" name="Rectangle 8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1CFC"/>
                </a:solidFill>
              </a:rPr>
              <a:t>(10, 20)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71961" y="5496526"/>
            <a:ext cx="2735300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69783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Goodbye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 data structure that we have dealt with so far has operated on </a:t>
                </a:r>
                <a:r>
                  <a:rPr lang="en-US" dirty="0">
                    <a:solidFill>
                      <a:schemeClr val="accent6"/>
                    </a:solidFill>
                  </a:rPr>
                  <a:t>elements with a 1-1 mapping towards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the set of naturals.</a:t>
                </a:r>
              </a:p>
              <a:p>
                <a:r>
                  <a:rPr lang="en-US" dirty="0"/>
                  <a:t>Multi-dimensional points don’t have that ordering.</a:t>
                </a:r>
              </a:p>
              <a:p>
                <a:r>
                  <a:rPr lang="en-US" dirty="0"/>
                  <a:t>Norms (lengths) are not good for ordering since there exist </a:t>
                </a:r>
                <a:r>
                  <a:rPr lang="en-US" b="1" dirty="0">
                    <a:solidFill>
                      <a:srgbClr val="FF0000"/>
                    </a:solidFill>
                  </a:rPr>
                  <a:t>infinitely many points with the same norm!</a:t>
                </a:r>
              </a:p>
              <a:p>
                <a:r>
                  <a:rPr lang="en-US" dirty="0"/>
                  <a:t>Examples: circles in 2D, spheres in 3D, hyperspheres,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10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Suppose that we want to delete </a:t>
            </a:r>
            <a:r>
              <a:rPr lang="en-US" dirty="0">
                <a:solidFill>
                  <a:srgbClr val="FF1CFC"/>
                </a:solidFill>
              </a:rPr>
              <a:t>(10, 20)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40913" y="3087738"/>
            <a:ext cx="31047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194613" y="3812958"/>
            <a:ext cx="104172" cy="95112"/>
          </a:xfrm>
          <a:prstGeom prst="ellipse">
            <a:avLst/>
          </a:prstGeom>
          <a:solidFill>
            <a:srgbClr val="FF1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1CFC">
                  <a:tint val="66000"/>
                  <a:satMod val="160000"/>
                </a:srgbClr>
              </a:gs>
              <a:gs pos="50000">
                <a:srgbClr val="FF1CFC">
                  <a:tint val="44500"/>
                  <a:satMod val="160000"/>
                </a:srgbClr>
              </a:gs>
              <a:gs pos="100000">
                <a:srgbClr val="FF1CFC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(10, 20)</a:t>
            </a:r>
          </a:p>
        </p:txBody>
      </p:sp>
      <p:sp>
        <p:nvSpPr>
          <p:cNvPr id="9" name="Rectangle 8"/>
          <p:cNvSpPr/>
          <p:nvPr/>
        </p:nvSpPr>
        <p:spPr>
          <a:xfrm>
            <a:off x="2838588" y="3868460"/>
            <a:ext cx="90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1CFC"/>
                </a:solidFill>
              </a:rPr>
              <a:t>(10, 20)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59" y="4547855"/>
            <a:ext cx="17825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71961" y="5496526"/>
            <a:ext cx="2735300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69783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767583" y="1690688"/>
            <a:ext cx="5633149" cy="5014705"/>
          </a:xfrm>
          <a:prstGeom prst="ellipse">
            <a:avLst/>
          </a:prstGeom>
          <a:solidFill>
            <a:srgbClr val="C8C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008623" y="2319806"/>
            <a:ext cx="2915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momentarily forget about the tree and </a:t>
            </a:r>
            <a:r>
              <a:rPr lang="en-US" dirty="0">
                <a:solidFill>
                  <a:srgbClr val="FF0000"/>
                </a:solidFill>
              </a:rPr>
              <a:t>only look at the space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what would you expect to happen after this deletion?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54" y="3768084"/>
            <a:ext cx="1363661" cy="1482754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4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Suppose that we want to delete </a:t>
            </a:r>
            <a:r>
              <a:rPr lang="en-US" dirty="0">
                <a:solidFill>
                  <a:srgbClr val="FF1CFC"/>
                </a:solidFill>
              </a:rPr>
              <a:t>(10, 20)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1CFC">
                  <a:tint val="66000"/>
                  <a:satMod val="160000"/>
                </a:srgbClr>
              </a:gs>
              <a:gs pos="50000">
                <a:srgbClr val="FF1CFC">
                  <a:tint val="44500"/>
                  <a:satMod val="160000"/>
                </a:srgbClr>
              </a:gs>
              <a:gs pos="100000">
                <a:srgbClr val="FF1CFC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(10, 20)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22846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767583" y="1690688"/>
            <a:ext cx="5633149" cy="5014705"/>
          </a:xfrm>
          <a:prstGeom prst="ellipse">
            <a:avLst/>
          </a:prstGeom>
          <a:solidFill>
            <a:srgbClr val="C8C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08623" y="2319806"/>
                <a:ext cx="29155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would have to move the </a:t>
                </a:r>
                <a:r>
                  <a:rPr lang="en-US" dirty="0">
                    <a:solidFill>
                      <a:srgbClr val="FF0000"/>
                    </a:solidFill>
                  </a:rPr>
                  <a:t>red vertical line</a:t>
                </a:r>
                <a:r>
                  <a:rPr lang="en-US" dirty="0"/>
                  <a:t> towards the point with the minimum x </a:t>
                </a:r>
              </a:p>
              <a:p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latin typeface="Cambria Math" charset="0"/>
                      </a:rPr>
                      <m:t>≥</m:t>
                    </m:r>
                    <m:r>
                      <a:rPr lang="en-US" i="1" dirty="0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!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23" y="2319806"/>
                <a:ext cx="291553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3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18" y="3603511"/>
            <a:ext cx="16859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22846" cy="12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8623" y="2319806"/>
            <a:ext cx="2915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terms of our tree, this means that the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inorder</a:t>
            </a:r>
            <a:r>
              <a:rPr lang="en-US" dirty="0">
                <a:solidFill>
                  <a:schemeClr val="accent2"/>
                </a:solidFill>
              </a:rPr>
              <a:t> successor”</a:t>
            </a:r>
            <a:r>
              <a:rPr lang="en-US" dirty="0"/>
              <a:t> is the node with </a:t>
            </a:r>
            <a:r>
              <a:rPr lang="en-US" dirty="0">
                <a:solidFill>
                  <a:srgbClr val="FF0000"/>
                </a:solidFill>
              </a:rPr>
              <a:t>the minimum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currDim</a:t>
            </a:r>
            <a:r>
              <a:rPr lang="en-US" dirty="0">
                <a:solidFill>
                  <a:srgbClr val="FF0000"/>
                </a:solidFill>
              </a:rPr>
              <a:t> on our right subtree!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>
            <a:off x="8490056" y="3566984"/>
            <a:ext cx="3507104" cy="2839899"/>
          </a:xfrm>
          <a:prstGeom prst="triangle">
            <a:avLst/>
          </a:prstGeom>
          <a:solidFill>
            <a:srgbClr val="A6A6A6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</a:t>
            </a:r>
          </a:p>
        </p:txBody>
      </p:sp>
      <p:sp>
        <p:nvSpPr>
          <p:cNvPr id="41" name="Oval 40"/>
          <p:cNvSpPr/>
          <p:nvPr/>
        </p:nvSpPr>
        <p:spPr>
          <a:xfrm>
            <a:off x="9388645" y="4213003"/>
            <a:ext cx="1670988" cy="758515"/>
          </a:xfrm>
          <a:prstGeom prst="ellipse">
            <a:avLst/>
          </a:prstGeom>
          <a:noFill/>
          <a:ln w="28575">
            <a:solidFill>
              <a:srgbClr val="FF1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urved Connector 43"/>
          <p:cNvCxnSpPr>
            <a:stCxn id="41" idx="7"/>
            <a:endCxn id="8" idx="6"/>
          </p:cNvCxnSpPr>
          <p:nvPr/>
        </p:nvCxnSpPr>
        <p:spPr>
          <a:xfrm rot="16200000" flipV="1">
            <a:off x="10264354" y="3773517"/>
            <a:ext cx="609637" cy="491500"/>
          </a:xfrm>
          <a:prstGeom prst="curvedConnector2">
            <a:avLst/>
          </a:prstGeom>
          <a:ln>
            <a:solidFill>
              <a:srgbClr val="FF1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6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Suppose that we want to delete </a:t>
            </a:r>
            <a:r>
              <a:rPr lang="en-US" dirty="0">
                <a:solidFill>
                  <a:srgbClr val="FF1CFC"/>
                </a:solidFill>
              </a:rPr>
              <a:t>(10, 20)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77440" cy="1283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8623" y="2319806"/>
            <a:ext cx="29155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Unfortunately, this leaves the point (11, 5) in a state of limbo: </a:t>
            </a:r>
            <a:r>
              <a:rPr lang="en-US" sz="2200" dirty="0">
                <a:solidFill>
                  <a:schemeClr val="accent1"/>
                </a:solidFill>
              </a:rPr>
              <a:t>It’s associated with </a:t>
            </a:r>
            <a:r>
              <a:rPr lang="en-US" sz="2200" dirty="0">
                <a:solidFill>
                  <a:srgbClr val="FF0000"/>
                </a:solidFill>
              </a:rPr>
              <a:t>two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different</a:t>
            </a:r>
            <a:r>
              <a:rPr lang="en-US" sz="2200" dirty="0">
                <a:solidFill>
                  <a:schemeClr val="accent1"/>
                </a:solidFill>
              </a:rPr>
              <a:t> dimensions! </a:t>
            </a:r>
            <a:r>
              <a:rPr lang="en-US" sz="2200" dirty="0">
                <a:solidFill>
                  <a:schemeClr val="accent1"/>
                </a:solidFill>
                <a:sym typeface="Wingdings"/>
              </a:rPr>
              <a:t>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16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31412" y="2795477"/>
            <a:ext cx="291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Recursively delete (11, 5) </a:t>
            </a:r>
            <a:r>
              <a:rPr lang="en-US" dirty="0"/>
              <a:t>from right subtree (as with classic BSTs)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49" y="3851384"/>
            <a:ext cx="1685925" cy="131445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710875" y="5508660"/>
            <a:ext cx="2377440" cy="1283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2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77440" cy="1283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31412" y="2795477"/>
            <a:ext cx="291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BUT HOLD ON! (11, 5) does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b="1" dirty="0"/>
              <a:t> have a right subtree!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26" y="3682391"/>
            <a:ext cx="1311576" cy="1311576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10633230" y="4767285"/>
            <a:ext cx="289365" cy="2424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922595" y="4993967"/>
            <a:ext cx="6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  <p:sp>
        <p:nvSpPr>
          <p:cNvPr id="46" name="Oval 45"/>
          <p:cNvSpPr/>
          <p:nvPr/>
        </p:nvSpPr>
        <p:spPr>
          <a:xfrm rot="1800217">
            <a:off x="10438850" y="4778783"/>
            <a:ext cx="1105592" cy="48115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0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77440" cy="1283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05732" y="2632795"/>
            <a:ext cx="291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deal: </a:t>
            </a:r>
            <a:r>
              <a:rPr lang="en-US" b="1" dirty="0">
                <a:solidFill>
                  <a:srgbClr val="7030A0"/>
                </a:solidFill>
              </a:rPr>
              <a:t>how would you expect this to be rectified in our 2D space?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683377" y="1919416"/>
            <a:ext cx="5717356" cy="4785977"/>
          </a:xfrm>
          <a:prstGeom prst="ellipse">
            <a:avLst/>
          </a:prstGeom>
          <a:solidFill>
            <a:srgbClr val="C8C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54" y="3768084"/>
            <a:ext cx="1363661" cy="14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9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5" idx="0"/>
          </p:cNvCxnSpPr>
          <p:nvPr/>
        </p:nvCxnSpPr>
        <p:spPr>
          <a:xfrm flipV="1">
            <a:off x="5057942" y="6227665"/>
            <a:ext cx="0" cy="630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05732" y="2632795"/>
            <a:ext cx="291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i="1" dirty="0"/>
              <a:t>could</a:t>
            </a:r>
            <a:r>
              <a:rPr lang="en-US" dirty="0"/>
              <a:t> think about doing </a:t>
            </a:r>
            <a:r>
              <a:rPr lang="en-US" dirty="0">
                <a:solidFill>
                  <a:srgbClr val="7030A0"/>
                </a:solidFill>
              </a:rPr>
              <a:t>this</a:t>
            </a:r>
            <a:r>
              <a:rPr lang="mr-IN" dirty="0">
                <a:solidFill>
                  <a:srgbClr val="7030A0"/>
                </a:solidFill>
              </a:rPr>
              <a:t>…</a:t>
            </a:r>
            <a:r>
              <a:rPr lang="en-US" dirty="0">
                <a:solidFill>
                  <a:srgbClr val="7030A0"/>
                </a:solidFill>
              </a:rPr>
              <a:t>. (</a:t>
            </a:r>
            <a:r>
              <a:rPr lang="en-US" dirty="0" err="1">
                <a:solidFill>
                  <a:srgbClr val="7030A0"/>
                </a:solidFill>
              </a:rPr>
              <a:t>inorder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pre</a:t>
            </a:r>
            <a:r>
              <a:rPr lang="en-US" dirty="0">
                <a:solidFill>
                  <a:srgbClr val="7030A0"/>
                </a:solidFill>
              </a:rPr>
              <a:t>-</a:t>
            </a:r>
            <a:r>
              <a:rPr lang="en-US" dirty="0" err="1">
                <a:solidFill>
                  <a:srgbClr val="7030A0"/>
                </a:solidFill>
              </a:rPr>
              <a:t>decessor</a:t>
            </a:r>
            <a:r>
              <a:rPr lang="en-US" dirty="0">
                <a:solidFill>
                  <a:srgbClr val="7030A0"/>
                </a:solidFill>
              </a:rPr>
              <a:t> swap)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683377" y="1919416"/>
            <a:ext cx="5717356" cy="4785977"/>
          </a:xfrm>
          <a:prstGeom prst="ellipse">
            <a:avLst/>
          </a:prstGeom>
          <a:solidFill>
            <a:srgbClr val="C8C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80" y="2012878"/>
            <a:ext cx="672248" cy="73095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3709922" y="6251407"/>
            <a:ext cx="3309853" cy="238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917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339445" y="6278541"/>
            <a:ext cx="0" cy="63033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71211" y="2789474"/>
            <a:ext cx="2915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i="1" dirty="0"/>
              <a:t>could</a:t>
            </a:r>
            <a:r>
              <a:rPr lang="en-US" dirty="0"/>
              <a:t> think about doing </a:t>
            </a:r>
            <a:r>
              <a:rPr lang="en-US" dirty="0">
                <a:solidFill>
                  <a:srgbClr val="7030A0"/>
                </a:solidFill>
              </a:rPr>
              <a:t>this</a:t>
            </a:r>
            <a:r>
              <a:rPr lang="mr-IN" dirty="0">
                <a:solidFill>
                  <a:srgbClr val="7030A0"/>
                </a:solidFill>
              </a:rPr>
              <a:t>…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Recursively followed by </a:t>
            </a:r>
            <a:r>
              <a:rPr lang="en-US" dirty="0">
                <a:solidFill>
                  <a:schemeClr val="accent2"/>
                </a:solidFill>
              </a:rPr>
              <a:t>this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683377" y="1919416"/>
            <a:ext cx="5717356" cy="4785977"/>
          </a:xfrm>
          <a:prstGeom prst="ellipse">
            <a:avLst/>
          </a:prstGeom>
          <a:solidFill>
            <a:srgbClr val="C8C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80" y="2012878"/>
            <a:ext cx="672248" cy="73095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3709922" y="6251407"/>
            <a:ext cx="3309853" cy="238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60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/>
              <a:t>Suppose that we want to delete </a:t>
            </a:r>
            <a:r>
              <a:rPr lang="en-US">
                <a:solidFill>
                  <a:srgbClr val="FF1CFC"/>
                </a:solidFill>
              </a:rPr>
              <a:t>(10, 20) </a:t>
            </a:r>
            <a:endParaRPr lang="en-US" dirty="0">
              <a:solidFill>
                <a:srgbClr val="FF1CF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71211" y="2789474"/>
            <a:ext cx="2915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i="1" dirty="0"/>
              <a:t>could</a:t>
            </a:r>
            <a:r>
              <a:rPr lang="en-US" dirty="0"/>
              <a:t> think about doing </a:t>
            </a:r>
            <a:r>
              <a:rPr lang="en-US" dirty="0">
                <a:solidFill>
                  <a:srgbClr val="7030A0"/>
                </a:solidFill>
              </a:rPr>
              <a:t>this</a:t>
            </a:r>
            <a:r>
              <a:rPr lang="mr-IN" dirty="0">
                <a:solidFill>
                  <a:srgbClr val="7030A0"/>
                </a:solidFill>
              </a:rPr>
              <a:t>…</a:t>
            </a:r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Recursively followed by </a:t>
            </a:r>
            <a:r>
              <a:rPr lang="en-US" dirty="0">
                <a:solidFill>
                  <a:schemeClr val="accent2"/>
                </a:solidFill>
              </a:rPr>
              <a:t>this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BUT THIS CAN BREAK THE BST INVARIANT!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683377" y="1919416"/>
            <a:ext cx="5717356" cy="4785977"/>
          </a:xfrm>
          <a:prstGeom prst="ellipse">
            <a:avLst/>
          </a:prstGeom>
          <a:solidFill>
            <a:srgbClr val="C8C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681" y="4574687"/>
            <a:ext cx="854128" cy="85412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6339445" y="6278541"/>
            <a:ext cx="0" cy="63033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3709922" y="6251407"/>
            <a:ext cx="3309853" cy="238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‘K’ in KD-Tree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KD-Trees were invented by </a:t>
            </a:r>
            <a:r>
              <a:rPr lang="en-US" sz="3200" dirty="0">
                <a:hlinkClick r:id="rId2"/>
              </a:rPr>
              <a:t>Dr. Jon Bentley</a:t>
            </a:r>
            <a:endParaRPr lang="en-US" sz="3200" dirty="0"/>
          </a:p>
          <a:p>
            <a:r>
              <a:rPr lang="en-US" sz="3200" dirty="0"/>
              <a:t>The phrase </a:t>
            </a:r>
            <a:r>
              <a:rPr lang="en-US" sz="3200" dirty="0">
                <a:solidFill>
                  <a:srgbClr val="C00000"/>
                </a:solidFill>
              </a:rPr>
              <a:t>“KD- Trees” </a:t>
            </a:r>
            <a:r>
              <a:rPr lang="en-US" sz="3200" dirty="0"/>
              <a:t>is kind of a </a:t>
            </a:r>
            <a:r>
              <a:rPr lang="en-US" sz="3200" dirty="0">
                <a:solidFill>
                  <a:srgbClr val="0070C0"/>
                </a:solidFill>
              </a:rPr>
              <a:t>misnomer</a:t>
            </a:r>
            <a:r>
              <a:rPr lang="en-US" sz="3200" dirty="0"/>
              <a:t> </a:t>
            </a:r>
            <a:r>
              <a:rPr lang="en-US" sz="3200" dirty="0">
                <a:sym typeface="Wingdings"/>
              </a:rPr>
              <a:t></a:t>
            </a:r>
          </a:p>
          <a:p>
            <a:pPr lvl="1"/>
            <a:r>
              <a:rPr lang="en-US" dirty="0">
                <a:sym typeface="Wingdings"/>
              </a:rPr>
              <a:t>K is really </a:t>
            </a:r>
            <a:r>
              <a:rPr lang="en-US" dirty="0">
                <a:solidFill>
                  <a:schemeClr val="accent6"/>
                </a:solidFill>
                <a:sym typeface="Wingdings"/>
              </a:rPr>
              <a:t>a strictly positive integer, with K = 1 being a classic BST </a:t>
            </a:r>
            <a:r>
              <a:rPr lang="en-US" dirty="0">
                <a:sym typeface="Wingdings"/>
              </a:rPr>
              <a:t>with all of its good and bad characteristics.</a:t>
            </a:r>
          </a:p>
          <a:p>
            <a:pPr lvl="1"/>
            <a:r>
              <a:rPr lang="en-US" dirty="0">
                <a:sym typeface="Wingdings"/>
              </a:rPr>
              <a:t>But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the term “KD-Tree” prevails </a:t>
            </a:r>
            <a:r>
              <a:rPr lang="en-US" dirty="0">
                <a:sym typeface="Wingdings"/>
              </a:rPr>
              <a:t>instead of 2D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Tree, 3D </a:t>
            </a:r>
            <a:r>
              <a:rPr lang="mr-IN" dirty="0">
                <a:sym typeface="Wingdings"/>
              </a:rPr>
              <a:t>–</a:t>
            </a:r>
            <a:r>
              <a:rPr lang="en-US" dirty="0">
                <a:sym typeface="Wingdings"/>
              </a:rPr>
              <a:t> Tree, etc.</a:t>
            </a:r>
          </a:p>
          <a:p>
            <a:r>
              <a:rPr lang="en-US" dirty="0">
                <a:sym typeface="Wingdings"/>
              </a:rPr>
              <a:t>As K grows larger, </a:t>
            </a:r>
            <a:r>
              <a:rPr lang="en-US" dirty="0">
                <a:solidFill>
                  <a:srgbClr val="7030A0"/>
                </a:solidFill>
                <a:sym typeface="Wingdings"/>
              </a:rPr>
              <a:t>some</a:t>
            </a:r>
            <a:r>
              <a:rPr lang="en-US" dirty="0">
                <a:sym typeface="Wingdings"/>
              </a:rPr>
              <a:t> operations become </a:t>
            </a:r>
            <a:r>
              <a:rPr lang="en-US" dirty="0">
                <a:solidFill>
                  <a:srgbClr val="FF1CFC"/>
                </a:solidFill>
                <a:sym typeface="Wingdings"/>
              </a:rPr>
              <a:t>more expensive.</a:t>
            </a:r>
          </a:p>
        </p:txBody>
      </p:sp>
    </p:spTree>
    <p:extLst>
      <p:ext uri="{BB962C8B-B14F-4D97-AF65-F5344CB8AC3E}">
        <p14:creationId xmlns:p14="http://schemas.microsoft.com/office/powerpoint/2010/main" val="182172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6935" y="2689380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86615" y="30249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30314" y="356000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5776" y="4379524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7727" y="617696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74996" y="5278108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30314" y="546680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5" name="Oval 14"/>
          <p:cNvSpPr/>
          <p:nvPr/>
        </p:nvSpPr>
        <p:spPr>
          <a:xfrm>
            <a:off x="8420463" y="3810569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9856" y="2458144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65075" y="309091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67003" y="481746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65075" y="553994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65075" y="380245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650599" y="4850694"/>
            <a:ext cx="1853675" cy="55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430314" y="6000895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880396" y="475627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65075" y="624290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18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6935" y="2689380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86615" y="30249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30314" y="356000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5776" y="4379524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7727" y="617696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74996" y="5278108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30314" y="546680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5" name="Oval 14"/>
          <p:cNvSpPr/>
          <p:nvPr/>
        </p:nvSpPr>
        <p:spPr>
          <a:xfrm>
            <a:off x="8420463" y="381056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9856" y="2458144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65075" y="309091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67003" y="481746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65075" y="553994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65075" y="380245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430314" y="6000895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880396" y="475627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65075" y="624290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7074" y="2564776"/>
            <a:ext cx="254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Task: </a:t>
            </a:r>
            <a:r>
              <a:rPr lang="en-US" sz="2400" dirty="0">
                <a:solidFill>
                  <a:srgbClr val="F91BFF"/>
                </a:solidFill>
              </a:rPr>
              <a:t>Delete (12, 7)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125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6935" y="2689380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86615" y="30249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30314" y="356000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5776" y="4379524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7727" y="617696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74996" y="5278108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30314" y="546680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5" name="Oval 14"/>
          <p:cNvSpPr/>
          <p:nvPr/>
        </p:nvSpPr>
        <p:spPr>
          <a:xfrm>
            <a:off x="8420463" y="381056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9856" y="2458144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65075" y="309091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67003" y="481746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65075" y="553994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65075" y="380245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430314" y="6000895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880396" y="475627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65075" y="624290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7074" y="2564776"/>
            <a:ext cx="2903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right subtree is null and we can’t find an “</a:t>
            </a:r>
            <a:r>
              <a:rPr lang="en-US" sz="1600" dirty="0" err="1"/>
              <a:t>inorder</a:t>
            </a:r>
            <a:r>
              <a:rPr lang="en-US" sz="1600" dirty="0"/>
              <a:t> successor”, </a:t>
            </a:r>
            <a:r>
              <a:rPr lang="en-US" sz="1600" b="1" dirty="0">
                <a:solidFill>
                  <a:srgbClr val="FF9500"/>
                </a:solidFill>
              </a:rPr>
              <a:t>maybe it makes sense to search for the “</a:t>
            </a:r>
            <a:r>
              <a:rPr lang="en-US" sz="1600" b="1" dirty="0" err="1">
                <a:solidFill>
                  <a:srgbClr val="FF9500"/>
                </a:solidFill>
              </a:rPr>
              <a:t>inorder</a:t>
            </a:r>
            <a:r>
              <a:rPr lang="en-US" sz="1600" b="1" dirty="0">
                <a:solidFill>
                  <a:srgbClr val="FF9500"/>
                </a:solidFill>
              </a:rPr>
              <a:t> predecessor” (node in the left subtree with maximal y value)?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128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6935" y="2689380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86615" y="30249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30314" y="356000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5776" y="4379524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7727" y="617696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74996" y="5278108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30314" y="547674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9500">
                  <a:tint val="66000"/>
                  <a:satMod val="160000"/>
                </a:srgbClr>
              </a:gs>
              <a:gs pos="50000">
                <a:srgbClr val="FF9500">
                  <a:tint val="44500"/>
                  <a:satMod val="160000"/>
                </a:srgbClr>
              </a:gs>
              <a:gs pos="100000">
                <a:srgbClr val="FF95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5" name="Oval 14"/>
          <p:cNvSpPr/>
          <p:nvPr/>
        </p:nvSpPr>
        <p:spPr>
          <a:xfrm>
            <a:off x="8420463" y="381056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9856" y="2458144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65075" y="309091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67003" y="481746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65075" y="553994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65075" y="380245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430314" y="6000895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880396" y="475627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65075" y="624290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7074" y="2564776"/>
            <a:ext cx="2903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right subtree is null and we can’t find an “</a:t>
            </a:r>
            <a:r>
              <a:rPr lang="en-US" sz="1600" dirty="0" err="1"/>
              <a:t>inorder</a:t>
            </a:r>
            <a:r>
              <a:rPr lang="en-US" sz="1600" dirty="0"/>
              <a:t> successor”, </a:t>
            </a:r>
            <a:r>
              <a:rPr lang="en-US" sz="1600" b="1" dirty="0">
                <a:solidFill>
                  <a:srgbClr val="FF9500"/>
                </a:solidFill>
              </a:rPr>
              <a:t>maybe it makes sense to search for the “</a:t>
            </a:r>
            <a:r>
              <a:rPr lang="en-US" sz="1600" b="1" dirty="0" err="1">
                <a:solidFill>
                  <a:srgbClr val="FF9500"/>
                </a:solidFill>
              </a:rPr>
              <a:t>inorder</a:t>
            </a:r>
            <a:r>
              <a:rPr lang="en-US" sz="1600" b="1" dirty="0">
                <a:solidFill>
                  <a:srgbClr val="FF9500"/>
                </a:solidFill>
              </a:rPr>
              <a:t> predecessor” (node in the left subtree with maximal y value)?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8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6935" y="2689380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86615" y="30249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30314" y="356000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5776" y="4379524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7727" y="617696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74996" y="5278108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30314" y="547674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9500">
                  <a:tint val="66000"/>
                  <a:satMod val="160000"/>
                </a:srgbClr>
              </a:gs>
              <a:gs pos="50000">
                <a:srgbClr val="FF9500">
                  <a:tint val="44500"/>
                  <a:satMod val="160000"/>
                </a:srgbClr>
              </a:gs>
              <a:gs pos="100000">
                <a:srgbClr val="FF95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5" name="Oval 14"/>
          <p:cNvSpPr/>
          <p:nvPr/>
        </p:nvSpPr>
        <p:spPr>
          <a:xfrm>
            <a:off x="8420463" y="381056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(11, 6)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9856" y="2458144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65075" y="309091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67003" y="481746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65075" y="553994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65075" y="380245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430314" y="6000895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880396" y="475627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65075" y="624290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7074" y="2564776"/>
            <a:ext cx="2903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right subtree is null and we can’t find an “</a:t>
            </a:r>
            <a:r>
              <a:rPr lang="en-US" sz="1600" dirty="0" err="1"/>
              <a:t>inorder</a:t>
            </a:r>
            <a:r>
              <a:rPr lang="en-US" sz="1600" dirty="0"/>
              <a:t> successor”, </a:t>
            </a:r>
            <a:r>
              <a:rPr lang="en-US" sz="1600" b="1" dirty="0">
                <a:solidFill>
                  <a:srgbClr val="FF9500"/>
                </a:solidFill>
              </a:rPr>
              <a:t>maybe it makes sense to search for the “</a:t>
            </a:r>
            <a:r>
              <a:rPr lang="en-US" sz="1600" b="1" dirty="0" err="1">
                <a:solidFill>
                  <a:srgbClr val="FF9500"/>
                </a:solidFill>
              </a:rPr>
              <a:t>inorder</a:t>
            </a:r>
            <a:r>
              <a:rPr lang="en-US" sz="1600" b="1" dirty="0">
                <a:solidFill>
                  <a:srgbClr val="FF9500"/>
                </a:solidFill>
              </a:rPr>
              <a:t> predecessor” (node in the left subtree with maximal y value)?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ular Arrow 6"/>
          <p:cNvSpPr/>
          <p:nvPr/>
        </p:nvSpPr>
        <p:spPr>
          <a:xfrm rot="6841041" flipH="1">
            <a:off x="8721518" y="4332209"/>
            <a:ext cx="1411121" cy="1170053"/>
          </a:xfrm>
          <a:prstGeom prst="circularArrow">
            <a:avLst>
              <a:gd name="adj1" fmla="val 11576"/>
              <a:gd name="adj2" fmla="val 1142319"/>
              <a:gd name="adj3" fmla="val 21335306"/>
              <a:gd name="adj4" fmla="val 10800000"/>
              <a:gd name="adj5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14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96935" y="2689380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86615" y="3024974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430314" y="3560002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5776" y="4379524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77727" y="617696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74996" y="5278108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30314" y="547674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9500">
                  <a:tint val="66000"/>
                  <a:satMod val="160000"/>
                </a:srgbClr>
              </a:gs>
              <a:gs pos="50000">
                <a:srgbClr val="FF9500">
                  <a:tint val="44500"/>
                  <a:satMod val="160000"/>
                </a:srgbClr>
              </a:gs>
              <a:gs pos="100000">
                <a:srgbClr val="FF95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5" name="Oval 14"/>
          <p:cNvSpPr/>
          <p:nvPr/>
        </p:nvSpPr>
        <p:spPr>
          <a:xfrm>
            <a:off x="8420463" y="3810569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9856" y="2458144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71783" y="309091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73711" y="481746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71783" y="553994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71783" y="380245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430314" y="6000895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880396" y="475627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071783" y="624290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7074" y="2564776"/>
            <a:ext cx="2903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right subtree is null and we can’t find an “</a:t>
            </a:r>
            <a:r>
              <a:rPr lang="en-US" sz="1600" dirty="0" err="1"/>
              <a:t>inorder</a:t>
            </a:r>
            <a:r>
              <a:rPr lang="en-US" sz="1600" dirty="0"/>
              <a:t> successor”, </a:t>
            </a:r>
            <a:r>
              <a:rPr lang="en-US" sz="1600" b="1" dirty="0">
                <a:solidFill>
                  <a:srgbClr val="FF9500"/>
                </a:solidFill>
              </a:rPr>
              <a:t>maybe it makes sense to search for the “</a:t>
            </a:r>
            <a:r>
              <a:rPr lang="en-US" sz="1600" b="1" dirty="0" err="1">
                <a:solidFill>
                  <a:srgbClr val="FF9500"/>
                </a:solidFill>
              </a:rPr>
              <a:t>inorder</a:t>
            </a:r>
            <a:r>
              <a:rPr lang="en-US" sz="1600" b="1" dirty="0">
                <a:solidFill>
                  <a:srgbClr val="FF9500"/>
                </a:solidFill>
              </a:rPr>
              <a:t> predecessor” (node in the left subtree with maximal y value)?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395387" y="4862594"/>
            <a:ext cx="348701" cy="3242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981834" y="3904739"/>
            <a:ext cx="297083" cy="3242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071783" y="3848792"/>
            <a:ext cx="297083" cy="3242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52618" y="4756270"/>
            <a:ext cx="1933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BST invariant broken!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49" y="5587267"/>
            <a:ext cx="1446083" cy="11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39904" y="6183024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(10</a:t>
            </a:r>
            <a:r>
              <a:rPr lang="en-US"/>
              <a:t>, 2)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64297" y="2648205"/>
            <a:ext cx="3314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5" name="Oval 54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76243" y="6291745"/>
            <a:ext cx="104172" cy="110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70077" y="6188537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(10</a:t>
            </a:r>
            <a:r>
              <a:rPr lang="en-US">
                <a:solidFill>
                  <a:schemeClr val="accent1"/>
                </a:solidFill>
              </a:rPr>
              <a:t>, 2)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116754" y="5306792"/>
            <a:ext cx="23150" cy="14602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64297" y="2648205"/>
            <a:ext cx="3314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5" name="Oval 54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822710" y="6014541"/>
            <a:ext cx="1639865" cy="75248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53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Copy that point </a:t>
            </a:r>
            <a:r>
              <a:rPr lang="en-US" sz="1600" dirty="0"/>
              <a:t>to current node.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170077" y="6188537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(10</a:t>
            </a:r>
            <a:r>
              <a:rPr lang="en-US">
                <a:solidFill>
                  <a:schemeClr val="accent1"/>
                </a:solidFill>
              </a:rPr>
              <a:t>, 2)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41" name="Oval 40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</p:spTree>
    <p:extLst>
      <p:ext uri="{BB962C8B-B14F-4D97-AF65-F5344CB8AC3E}">
        <p14:creationId xmlns:p14="http://schemas.microsoft.com/office/powerpoint/2010/main" val="956006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Copy that point </a:t>
            </a:r>
            <a:r>
              <a:rPr lang="en-US" sz="1600" dirty="0"/>
              <a:t>to current node.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9259747" y="4247909"/>
            <a:ext cx="1024978" cy="2210764"/>
          </a:xfrm>
          <a:custGeom>
            <a:avLst/>
            <a:gdLst>
              <a:gd name="connsiteX0" fmla="*/ 0 w 1024978"/>
              <a:gd name="connsiteY0" fmla="*/ 2210764 h 2210764"/>
              <a:gd name="connsiteX1" fmla="*/ 844952 w 1024978"/>
              <a:gd name="connsiteY1" fmla="*/ 1909823 h 2210764"/>
              <a:gd name="connsiteX2" fmla="*/ 1018572 w 1024978"/>
              <a:gd name="connsiteY2" fmla="*/ 810228 h 2210764"/>
              <a:gd name="connsiteX3" fmla="*/ 717630 w 1024978"/>
              <a:gd name="connsiteY3" fmla="*/ 0 h 221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978" h="2210764">
                <a:moveTo>
                  <a:pt x="0" y="2210764"/>
                </a:moveTo>
                <a:cubicBezTo>
                  <a:pt x="337595" y="2177005"/>
                  <a:pt x="675190" y="2143246"/>
                  <a:pt x="844952" y="1909823"/>
                </a:cubicBezTo>
                <a:cubicBezTo>
                  <a:pt x="1014714" y="1676400"/>
                  <a:pt x="1039792" y="1128532"/>
                  <a:pt x="1018572" y="810228"/>
                </a:cubicBezTo>
                <a:cubicBezTo>
                  <a:pt x="997352" y="491924"/>
                  <a:pt x="717630" y="0"/>
                  <a:pt x="717630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170077" y="6188537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(10</a:t>
            </a:r>
            <a:r>
              <a:rPr lang="en-US">
                <a:solidFill>
                  <a:schemeClr val="accent1"/>
                </a:solidFill>
              </a:rPr>
              <a:t>, 2)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41" name="Oval 40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91BFF">
                  <a:tint val="66000"/>
                  <a:satMod val="160000"/>
                </a:srgbClr>
              </a:gs>
              <a:gs pos="50000">
                <a:srgbClr val="F91BFF">
                  <a:tint val="44500"/>
                  <a:satMod val="160000"/>
                </a:srgbClr>
              </a:gs>
              <a:gs pos="100000">
                <a:srgbClr val="F91B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(12, 7)</a:t>
            </a:r>
          </a:p>
        </p:txBody>
      </p:sp>
    </p:spTree>
    <p:extLst>
      <p:ext uri="{BB962C8B-B14F-4D97-AF65-F5344CB8AC3E}">
        <p14:creationId xmlns:p14="http://schemas.microsoft.com/office/powerpoint/2010/main" val="203896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Speaking of operations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classic </a:t>
                </a:r>
                <a:r>
                  <a:rPr lang="en-US" dirty="0">
                    <a:solidFill>
                      <a:schemeClr val="accent2"/>
                    </a:solidFill>
                  </a:rPr>
                  <a:t>key-value store</a:t>
                </a:r>
                <a:r>
                  <a:rPr lang="en-US" dirty="0"/>
                  <a:t> operations are </a:t>
                </a:r>
                <a:r>
                  <a:rPr lang="en-US" b="1" dirty="0"/>
                  <a:t>still there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Insert, delete, search</a:t>
                </a:r>
                <a:r>
                  <a:rPr lang="en-US" dirty="0"/>
                  <a:t>, 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But with spatial data structures, we </a:t>
                </a:r>
                <a:r>
                  <a:rPr lang="en-US" b="1" dirty="0">
                    <a:solidFill>
                      <a:srgbClr val="FF1CFC"/>
                    </a:solidFill>
                  </a:rPr>
                  <a:t>have more things that we can do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Nearest Neighbor Queries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- Nearest Neighbor queries</a:t>
                </a:r>
                <a:r>
                  <a:rPr lang="en-US" dirty="0"/>
                  <a:t>: Which points are our closest neighbors in the database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given a distance metric</a:t>
                </a:r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Euclidean</a:t>
                </a:r>
              </a:p>
              <a:p>
                <a:pPr lvl="2"/>
                <a:r>
                  <a:rPr lang="en-US" dirty="0"/>
                  <a:t>Manhattan</a:t>
                </a:r>
              </a:p>
              <a:p>
                <a:pPr lvl="2"/>
                <a:r>
                  <a:rPr lang="en-US" dirty="0"/>
                  <a:t>Hamming</a:t>
                </a:r>
              </a:p>
              <a:p>
                <a:pPr lvl="2"/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Range Queries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002060"/>
                    </a:solidFill>
                  </a:rPr>
                  <a:t>is a point within a given hypersphere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Ray shooting </a:t>
                </a:r>
                <a:r>
                  <a:rPr lang="en-US" dirty="0"/>
                  <a:t>(does a line segment that originates from a given point in space pass some other point)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560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1" name="Oval 30"/>
          <p:cNvSpPr/>
          <p:nvPr/>
        </p:nvSpPr>
        <p:spPr>
          <a:xfrm>
            <a:off x="3832457" y="4819829"/>
            <a:ext cx="104172" cy="110613"/>
          </a:xfrm>
          <a:prstGeom prst="ellipse">
            <a:avLst/>
          </a:prstGeom>
          <a:solidFill>
            <a:srgbClr val="F91BFF"/>
          </a:solidFill>
          <a:ln>
            <a:solidFill>
              <a:srgbClr val="F91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074" y="4481362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(12, 7)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Copy that point </a:t>
            </a:r>
            <a:r>
              <a:rPr lang="en-US" sz="1600" dirty="0"/>
              <a:t>to current node.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60038" y="4876212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5" name="Oval 54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(10, 2)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9259747" y="4247909"/>
            <a:ext cx="1024978" cy="2210764"/>
          </a:xfrm>
          <a:custGeom>
            <a:avLst/>
            <a:gdLst>
              <a:gd name="connsiteX0" fmla="*/ 0 w 1024978"/>
              <a:gd name="connsiteY0" fmla="*/ 2210764 h 2210764"/>
              <a:gd name="connsiteX1" fmla="*/ 844952 w 1024978"/>
              <a:gd name="connsiteY1" fmla="*/ 1909823 h 2210764"/>
              <a:gd name="connsiteX2" fmla="*/ 1018572 w 1024978"/>
              <a:gd name="connsiteY2" fmla="*/ 810228 h 2210764"/>
              <a:gd name="connsiteX3" fmla="*/ 717630 w 1024978"/>
              <a:gd name="connsiteY3" fmla="*/ 0 h 221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978" h="2210764">
                <a:moveTo>
                  <a:pt x="0" y="2210764"/>
                </a:moveTo>
                <a:cubicBezTo>
                  <a:pt x="337595" y="2177005"/>
                  <a:pt x="675190" y="2143246"/>
                  <a:pt x="844952" y="1909823"/>
                </a:cubicBezTo>
                <a:cubicBezTo>
                  <a:pt x="1014714" y="1676400"/>
                  <a:pt x="1039792" y="1128532"/>
                  <a:pt x="1018572" y="810228"/>
                </a:cubicBezTo>
                <a:cubicBezTo>
                  <a:pt x="997352" y="491924"/>
                  <a:pt x="717630" y="0"/>
                  <a:pt x="717630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170077" y="6188537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(10</a:t>
            </a:r>
            <a:r>
              <a:rPr lang="en-US">
                <a:solidFill>
                  <a:schemeClr val="accent1"/>
                </a:solidFill>
              </a:rPr>
              <a:t>, 2)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29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Copy that point </a:t>
            </a:r>
            <a:r>
              <a:rPr lang="en-US" sz="1600" dirty="0"/>
              <a:t>to current node.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33242" y="6311900"/>
            <a:ext cx="1875962" cy="41023"/>
          </a:xfrm>
          <a:prstGeom prst="line">
            <a:avLst/>
          </a:prstGeom>
          <a:ln w="28575">
            <a:solidFill>
              <a:srgbClr val="F9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5" name="Oval 54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(10, 2)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9259747" y="4247909"/>
            <a:ext cx="1024978" cy="2210764"/>
          </a:xfrm>
          <a:custGeom>
            <a:avLst/>
            <a:gdLst>
              <a:gd name="connsiteX0" fmla="*/ 0 w 1024978"/>
              <a:gd name="connsiteY0" fmla="*/ 2210764 h 2210764"/>
              <a:gd name="connsiteX1" fmla="*/ 844952 w 1024978"/>
              <a:gd name="connsiteY1" fmla="*/ 1909823 h 2210764"/>
              <a:gd name="connsiteX2" fmla="*/ 1018572 w 1024978"/>
              <a:gd name="connsiteY2" fmla="*/ 810228 h 2210764"/>
              <a:gd name="connsiteX3" fmla="*/ 717630 w 1024978"/>
              <a:gd name="connsiteY3" fmla="*/ 0 h 221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978" h="2210764">
                <a:moveTo>
                  <a:pt x="0" y="2210764"/>
                </a:moveTo>
                <a:cubicBezTo>
                  <a:pt x="337595" y="2177005"/>
                  <a:pt x="675190" y="2143246"/>
                  <a:pt x="844952" y="1909823"/>
                </a:cubicBezTo>
                <a:cubicBezTo>
                  <a:pt x="1014714" y="1676400"/>
                  <a:pt x="1039792" y="1128532"/>
                  <a:pt x="1018572" y="810228"/>
                </a:cubicBezTo>
                <a:cubicBezTo>
                  <a:pt x="997352" y="491924"/>
                  <a:pt x="717630" y="0"/>
                  <a:pt x="717630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087818" y="6312491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(10, 2)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84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 flipH="1">
            <a:off x="3079542" y="5306792"/>
            <a:ext cx="37212" cy="14011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Copy that point </a:t>
            </a:r>
            <a:r>
              <a:rPr lang="en-US" sz="1600" dirty="0"/>
              <a:t>to current node.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33242" y="6311900"/>
            <a:ext cx="1875962" cy="41023"/>
          </a:xfrm>
          <a:prstGeom prst="line">
            <a:avLst/>
          </a:prstGeom>
          <a:ln w="28575">
            <a:solidFill>
              <a:srgbClr val="F9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5" name="Oval 54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087818" y="6312491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(10, 2)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509204" y="5887884"/>
            <a:ext cx="271140" cy="848031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81286" y="5717409"/>
            <a:ext cx="143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This “dual identity” of (10, 2) can’t last long</a:t>
            </a:r>
            <a:r>
              <a:rPr lang="mr-IN" i="1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905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flipV="1">
            <a:off x="2656392" y="6311900"/>
            <a:ext cx="1875962" cy="41023"/>
          </a:xfrm>
          <a:prstGeom prst="line">
            <a:avLst/>
          </a:prstGeom>
          <a:ln w="28575">
            <a:solidFill>
              <a:srgbClr val="F9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090223" y="5299912"/>
            <a:ext cx="37212" cy="14011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Copy that point to current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Make left subtree the right subtree! </a:t>
            </a:r>
            <a:r>
              <a:rPr lang="en-US" sz="1600" dirty="0"/>
              <a:t>(left is now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1600" dirty="0"/>
              <a:t>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044861" y="4357000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094081" y="5255584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49399" y="545422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8949399" y="5978371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99481" y="4733746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8413" y="30415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80341" y="4768079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778413" y="549055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78413" y="3753066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778413" y="6193513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08829" y="6280170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(10, 2)</a:t>
            </a:r>
          </a:p>
        </p:txBody>
      </p:sp>
      <p:sp>
        <p:nvSpPr>
          <p:cNvPr id="64" name="Oval 63"/>
          <p:cNvSpPr/>
          <p:nvPr/>
        </p:nvSpPr>
        <p:spPr>
          <a:xfrm>
            <a:off x="8096812" y="615443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65" name="Oval 64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67" name="Oval 66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F91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54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733" y="1861061"/>
            <a:ext cx="10515600" cy="4351338"/>
          </a:xfrm>
        </p:spPr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Copy that point to current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Make left subtree the right subtree! </a:t>
            </a:r>
            <a:r>
              <a:rPr lang="en-US" sz="1600" dirty="0"/>
              <a:t>(left is now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1600" dirty="0"/>
              <a:t>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497300" y="4359661"/>
            <a:ext cx="306457" cy="293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946013" y="5271839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9801331" y="547048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9801331" y="5994626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251413" y="475000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631594" y="3031035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633522" y="4757590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631594" y="5480068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631594" y="374257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31594" y="61830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(10, 2)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56392" y="6311900"/>
            <a:ext cx="1875962" cy="41023"/>
          </a:xfrm>
          <a:prstGeom prst="line">
            <a:avLst/>
          </a:prstGeom>
          <a:ln w="28575">
            <a:solidFill>
              <a:srgbClr val="F9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08829" y="6280170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(10, 2)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090223" y="5299912"/>
            <a:ext cx="37212" cy="14011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8992362" y="621239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45" name="Oval 44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F91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7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733" y="1861061"/>
            <a:ext cx="10515600" cy="4351338"/>
          </a:xfrm>
        </p:spPr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Copy that point to current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Make left subtree the right subtree! </a:t>
            </a:r>
            <a:r>
              <a:rPr lang="en-US" sz="1600" dirty="0"/>
              <a:t>(left is now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7030A0"/>
                </a:solidFill>
              </a:rPr>
              <a:t>Recursively delete </a:t>
            </a:r>
            <a:r>
              <a:rPr lang="en-US" sz="1600" dirty="0"/>
              <a:t>the node whose key you copied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497300" y="4359661"/>
            <a:ext cx="306457" cy="293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946013" y="5271839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9801331" y="547048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9801331" y="5994626"/>
            <a:ext cx="289365" cy="17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251413" y="475000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631594" y="3031035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633522" y="4757590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631594" y="5480068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631594" y="374257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31594" y="61830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(10, 2)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56392" y="6311900"/>
            <a:ext cx="1875962" cy="41023"/>
          </a:xfrm>
          <a:prstGeom prst="line">
            <a:avLst/>
          </a:prstGeom>
          <a:ln w="28575">
            <a:solidFill>
              <a:srgbClr val="F9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08829" y="6280170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(10, 2)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090223" y="5299912"/>
            <a:ext cx="37212" cy="14011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8992362" y="6212399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(10, 2)</a:t>
            </a:r>
          </a:p>
        </p:txBody>
      </p:sp>
      <p:sp>
        <p:nvSpPr>
          <p:cNvPr id="45" name="Oval 44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F91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5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the invariant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733" y="1861061"/>
            <a:ext cx="10515600" cy="4351338"/>
          </a:xfrm>
        </p:spPr>
        <p:txBody>
          <a:bodyPr/>
          <a:lstStyle/>
          <a:p>
            <a:r>
              <a:rPr lang="en-US" dirty="0"/>
              <a:t>Consider the spatial decomposition and KD-Tree that follow: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39027" y="3408561"/>
            <a:ext cx="11572" cy="3154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1156" y="3909734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03362" y="3965040"/>
            <a:ext cx="1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(8, 10)</a:t>
            </a:r>
          </a:p>
        </p:txBody>
      </p:sp>
      <p:sp>
        <p:nvSpPr>
          <p:cNvPr id="34" name="Oval 33"/>
          <p:cNvSpPr/>
          <p:nvPr/>
        </p:nvSpPr>
        <p:spPr>
          <a:xfrm>
            <a:off x="2608166" y="5279401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03362" y="540623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(8, 6)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8990" y="534807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(11, 6)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600236" y="5279401"/>
            <a:ext cx="1875962" cy="41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579745" y="5215300"/>
            <a:ext cx="104172" cy="110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297" y="2648205"/>
            <a:ext cx="3314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the point with the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minimum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current dimension value</a:t>
            </a:r>
            <a:r>
              <a:rPr lang="en-US" sz="1600" dirty="0"/>
              <a:t> from the </a:t>
            </a:r>
            <a:r>
              <a:rPr lang="en-US" sz="1600" b="1" dirty="0">
                <a:solidFill>
                  <a:schemeClr val="accent6"/>
                </a:solidFill>
              </a:rPr>
              <a:t>left subtree.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Copy that point to current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Make left subtree the right subtree! </a:t>
            </a:r>
            <a:r>
              <a:rPr lang="en-US" sz="1600" dirty="0"/>
              <a:t>(left is now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7030A0"/>
                </a:solidFill>
              </a:rPr>
              <a:t>Recursively delete </a:t>
            </a:r>
            <a:r>
              <a:rPr lang="en-US" sz="1600" dirty="0"/>
              <a:t>the node whose key you copied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116020" y="2666856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205700" y="300245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(8, 10)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949399" y="3537478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497300" y="4359661"/>
            <a:ext cx="306457" cy="293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946013" y="5271839"/>
            <a:ext cx="169092" cy="188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9801331" y="5470480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(11, 6)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28941" y="2435620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sp>
        <p:nvSpPr>
          <p:cNvPr id="58" name="Oval 57"/>
          <p:cNvSpPr/>
          <p:nvPr/>
        </p:nvSpPr>
        <p:spPr>
          <a:xfrm>
            <a:off x="9251413" y="475000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(8, 6)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631594" y="3031035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633522" y="4757590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631594" y="5480068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631594" y="3742577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31594" y="6183024"/>
            <a:ext cx="40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charset="0"/>
                <a:ea typeface="Consolas" charset="0"/>
                <a:cs typeface="Consolas" charset="0"/>
              </a:rPr>
              <a:t>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939548" y="3788045"/>
            <a:ext cx="1122743" cy="501212"/>
          </a:xfrm>
          <a:prstGeom prst="ellipse">
            <a:avLst/>
          </a:prstGeom>
          <a:solidFill>
            <a:srgbClr val="FFD9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(10, 2)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56392" y="6311900"/>
            <a:ext cx="1875962" cy="41023"/>
          </a:xfrm>
          <a:prstGeom prst="line">
            <a:avLst/>
          </a:prstGeom>
          <a:ln w="28575">
            <a:solidFill>
              <a:srgbClr val="F91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08829" y="6280170"/>
            <a:ext cx="9491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</a:rPr>
              <a:t>(10, 2)</a:t>
            </a:r>
          </a:p>
        </p:txBody>
      </p:sp>
      <p:sp>
        <p:nvSpPr>
          <p:cNvPr id="45" name="Oval 44"/>
          <p:cNvSpPr/>
          <p:nvPr/>
        </p:nvSpPr>
        <p:spPr>
          <a:xfrm>
            <a:off x="3035732" y="6280170"/>
            <a:ext cx="104172" cy="110613"/>
          </a:xfrm>
          <a:prstGeom prst="ellipse">
            <a:avLst/>
          </a:prstGeom>
          <a:solidFill>
            <a:srgbClr val="F91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9801331" y="5994626"/>
            <a:ext cx="289365" cy="176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992362" y="6212399"/>
            <a:ext cx="1122743" cy="5012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(10, 2)</a:t>
            </a:r>
          </a:p>
        </p:txBody>
      </p:sp>
      <p:sp>
        <p:nvSpPr>
          <p:cNvPr id="4" name="Multiply 3"/>
          <p:cNvSpPr/>
          <p:nvPr/>
        </p:nvSpPr>
        <p:spPr>
          <a:xfrm>
            <a:off x="8621991" y="5828661"/>
            <a:ext cx="1752165" cy="1048524"/>
          </a:xfrm>
          <a:prstGeom prst="mathMultiply">
            <a:avLst/>
          </a:prstGeom>
          <a:solidFill>
            <a:srgbClr val="7030A0">
              <a:alpha val="2196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20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Reminder: we are faced with deleting </a:t>
            </a:r>
            <a:r>
              <a:rPr lang="en-US" dirty="0">
                <a:solidFill>
                  <a:schemeClr val="accent6"/>
                </a:solidFill>
              </a:rPr>
              <a:t>(11, 5) </a:t>
            </a:r>
            <a:r>
              <a:rPr lang="en-US" dirty="0">
                <a:solidFill>
                  <a:schemeClr val="accent1"/>
                </a:solidFill>
              </a:rPr>
              <a:t>from the root’s right subtree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77440" cy="1283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0633230" y="4767285"/>
            <a:ext cx="289365" cy="2424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922595" y="4993967"/>
            <a:ext cx="6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  <p:sp>
        <p:nvSpPr>
          <p:cNvPr id="9" name="Triangle 8"/>
          <p:cNvSpPr/>
          <p:nvPr/>
        </p:nvSpPr>
        <p:spPr>
          <a:xfrm>
            <a:off x="8378284" y="3824872"/>
            <a:ext cx="3890276" cy="2579731"/>
          </a:xfrm>
          <a:prstGeom prst="triangle">
            <a:avLst/>
          </a:prstGeom>
          <a:solidFill>
            <a:srgbClr val="2E75B6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3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Reminder: we are faced with deleting </a:t>
            </a:r>
            <a:r>
              <a:rPr lang="en-US" dirty="0">
                <a:solidFill>
                  <a:schemeClr val="accent6"/>
                </a:solidFill>
              </a:rPr>
              <a:t>(11, 5) </a:t>
            </a:r>
            <a:r>
              <a:rPr lang="en-US" dirty="0">
                <a:solidFill>
                  <a:schemeClr val="accent1"/>
                </a:solidFill>
              </a:rPr>
              <a:t>from the root’s right subtree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 flipH="1">
            <a:off x="3684415" y="5496526"/>
            <a:ext cx="2377440" cy="1283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(11, 5)</a:t>
            </a:r>
          </a:p>
        </p:txBody>
      </p:sp>
      <p:cxnSp>
        <p:nvCxnSpPr>
          <p:cNvPr id="22" name="Straight Arrow Connector 21"/>
          <p:cNvCxnSpPr>
            <a:stCxn id="29" idx="4"/>
          </p:cNvCxnSpPr>
          <p:nvPr/>
        </p:nvCxnSpPr>
        <p:spPr>
          <a:xfrm flipH="1">
            <a:off x="10039840" y="4818392"/>
            <a:ext cx="193903" cy="351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35058" y="5509357"/>
            <a:ext cx="22884" cy="13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249896" y="512322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2047" y="58786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992108" y="5624433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44378" y="5905671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066219" y="6609828"/>
            <a:ext cx="1645920" cy="7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45748" y="619767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573" y="6553690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0633230" y="4767285"/>
            <a:ext cx="289365" cy="2424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922595" y="4993967"/>
            <a:ext cx="6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3135" y="2633917"/>
            <a:ext cx="236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Elevate (20, 1) </a:t>
            </a:r>
            <a:r>
              <a:rPr lang="en-US" dirty="0"/>
              <a:t>and then </a:t>
            </a:r>
            <a:r>
              <a:rPr lang="en-US" dirty="0">
                <a:solidFill>
                  <a:srgbClr val="8336BD"/>
                </a:solidFill>
              </a:rPr>
              <a:t>recursively delete it, </a:t>
            </a:r>
            <a:r>
              <a:rPr lang="en-US" dirty="0"/>
              <a:t>as previously discussed.</a:t>
            </a:r>
          </a:p>
        </p:txBody>
      </p:sp>
    </p:spTree>
    <p:extLst>
      <p:ext uri="{BB962C8B-B14F-4D97-AF65-F5344CB8AC3E}">
        <p14:creationId xmlns:p14="http://schemas.microsoft.com/office/powerpoint/2010/main" val="1550919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Reminder: we are faced with deleting </a:t>
            </a:r>
            <a:r>
              <a:rPr lang="en-US" dirty="0">
                <a:solidFill>
                  <a:schemeClr val="accent6"/>
                </a:solidFill>
              </a:rPr>
              <a:t>(11, 5) </a:t>
            </a:r>
            <a:r>
              <a:rPr lang="en-US" dirty="0">
                <a:solidFill>
                  <a:schemeClr val="accent1"/>
                </a:solidFill>
              </a:rPr>
              <a:t>from the root’s right subtree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3" idx="2"/>
          </p:cNvCxnSpPr>
          <p:nvPr/>
        </p:nvCxnSpPr>
        <p:spPr>
          <a:xfrm flipH="1">
            <a:off x="3787327" y="6587470"/>
            <a:ext cx="2504738" cy="29883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cxnSp>
        <p:nvCxnSpPr>
          <p:cNvPr id="22" name="Straight Arrow Connector 21"/>
          <p:cNvCxnSpPr>
            <a:stCxn id="24" idx="4"/>
          </p:cNvCxnSpPr>
          <p:nvPr/>
        </p:nvCxnSpPr>
        <p:spPr>
          <a:xfrm>
            <a:off x="10818447" y="5609430"/>
            <a:ext cx="160415" cy="251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052216" y="4120097"/>
            <a:ext cx="11442" cy="2452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0257075" y="5108218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573367" y="588602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520481" y="4809997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0730263" y="5866781"/>
            <a:ext cx="925880" cy="369332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56957" y="618281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(20,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6292065" y="6539914"/>
            <a:ext cx="104172" cy="95112"/>
          </a:xfrm>
          <a:prstGeom prst="ellipse">
            <a:avLst/>
          </a:prstGeom>
          <a:gradFill>
            <a:gsLst>
              <a:gs pos="37000">
                <a:schemeClr val="accent2">
                  <a:lumMod val="60000"/>
                  <a:lumOff val="40000"/>
                </a:schemeClr>
              </a:gs>
              <a:gs pos="66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73135" y="2633917"/>
            <a:ext cx="236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Elevate (20, 1) </a:t>
            </a:r>
            <a:r>
              <a:rPr lang="en-US" dirty="0"/>
              <a:t>and then </a:t>
            </a:r>
            <a:r>
              <a:rPr lang="en-US" dirty="0">
                <a:solidFill>
                  <a:srgbClr val="8336BD"/>
                </a:solidFill>
              </a:rPr>
              <a:t>recursively delete it, </a:t>
            </a:r>
            <a:r>
              <a:rPr lang="en-US" dirty="0"/>
              <a:t>as previously discussed.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6382850" y="6544611"/>
            <a:ext cx="2504738" cy="2988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7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KD-Trees: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 matter what K </a:t>
            </a:r>
            <a:r>
              <a:rPr lang="en-US" dirty="0"/>
              <a:t>is, the KD-Tree will </a:t>
            </a:r>
            <a:r>
              <a:rPr lang="en-US" b="1" dirty="0">
                <a:solidFill>
                  <a:srgbClr val="C00000"/>
                </a:solidFill>
              </a:rPr>
              <a:t>always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look like a binary tree.</a:t>
            </a:r>
          </a:p>
          <a:p>
            <a:pPr lvl="1"/>
            <a:r>
              <a:rPr lang="en-US" dirty="0"/>
              <a:t>That is, a tree with </a:t>
            </a:r>
            <a:r>
              <a:rPr lang="en-US" dirty="0" err="1">
                <a:solidFill>
                  <a:srgbClr val="FF1CFC"/>
                </a:solidFill>
              </a:rPr>
              <a:t>fanout</a:t>
            </a:r>
            <a:r>
              <a:rPr lang="en-US" dirty="0">
                <a:solidFill>
                  <a:srgbClr val="FF1CFC"/>
                </a:solidFill>
              </a:rPr>
              <a:t> </a:t>
            </a:r>
            <a:r>
              <a:rPr lang="en-US" b="1" dirty="0">
                <a:solidFill>
                  <a:srgbClr val="FF1CFC"/>
                </a:solidFill>
              </a:rPr>
              <a:t>exactly </a:t>
            </a:r>
            <a:r>
              <a:rPr lang="en-US" dirty="0">
                <a:solidFill>
                  <a:srgbClr val="FF1CFC"/>
                </a:solidFill>
              </a:rPr>
              <a:t>two.</a:t>
            </a:r>
          </a:p>
          <a:p>
            <a:r>
              <a:rPr lang="en-US" dirty="0"/>
              <a:t>Levels of the tree will be associated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with a different dimension!</a:t>
            </a:r>
            <a:endParaRPr lang="en-US" dirty="0">
              <a:solidFill>
                <a:schemeClr val="accent4">
                  <a:lumMod val="75000"/>
                </a:schemeClr>
              </a:solidFill>
              <a:hlinkClick r:id="rId2"/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Root level with x coordinate.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Children of root with y coordinate.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Grandchildren of root with z coordinate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1034"/>
                </a:solidFill>
              </a:rPr>
              <a:t>Levels “wrap around” dimensions: </a:t>
            </a:r>
            <a:r>
              <a:rPr lang="en-US" dirty="0"/>
              <a:t>after K levels, we fall back to x, then to y and so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62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14" y="1547918"/>
            <a:ext cx="10515600" cy="4351338"/>
          </a:xfrm>
        </p:spPr>
        <p:txBody>
          <a:bodyPr/>
          <a:lstStyle/>
          <a:p>
            <a:r>
              <a:rPr lang="en-US" dirty="0"/>
              <a:t>Reminder: we are faced with deleting </a:t>
            </a:r>
            <a:r>
              <a:rPr lang="en-US" dirty="0">
                <a:solidFill>
                  <a:schemeClr val="accent6"/>
                </a:solidFill>
              </a:rPr>
              <a:t>(11, 5) </a:t>
            </a:r>
            <a:r>
              <a:rPr lang="en-US" dirty="0">
                <a:solidFill>
                  <a:schemeClr val="accent1"/>
                </a:solidFill>
              </a:rPr>
              <a:t>from the root’s right subtree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909" y="2801643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0999" y="3128248"/>
            <a:ext cx="474563" cy="309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710875" y="3111363"/>
            <a:ext cx="31047" cy="3698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0679" y="3463842"/>
            <a:ext cx="1122743" cy="50121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(11, 5)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111000" y="3989803"/>
            <a:ext cx="474562" cy="284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535854" y="3418860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8225537" y="4266073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3" name="Oval 12"/>
          <p:cNvSpPr/>
          <p:nvPr/>
        </p:nvSpPr>
        <p:spPr>
          <a:xfrm>
            <a:off x="2790203" y="4499042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200" y="460218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(5, 10)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35854" y="6037551"/>
            <a:ext cx="25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81560" y="4546598"/>
            <a:ext cx="2229315" cy="1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87325" y="6583973"/>
            <a:ext cx="3233961" cy="3338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3356" y="51271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(11, 5)</a:t>
            </a:r>
          </a:p>
        </p:txBody>
      </p:sp>
      <p:sp>
        <p:nvSpPr>
          <p:cNvPr id="19" name="Oval 18"/>
          <p:cNvSpPr/>
          <p:nvPr/>
        </p:nvSpPr>
        <p:spPr>
          <a:xfrm>
            <a:off x="3684415" y="5461801"/>
            <a:ext cx="104172" cy="951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944378" y="3998870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672371" y="4317180"/>
            <a:ext cx="1122743" cy="50121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(20, 1)</a:t>
            </a:r>
          </a:p>
        </p:txBody>
      </p:sp>
      <p:sp>
        <p:nvSpPr>
          <p:cNvPr id="24" name="Oval 23"/>
          <p:cNvSpPr/>
          <p:nvPr/>
        </p:nvSpPr>
        <p:spPr>
          <a:xfrm>
            <a:off x="10257075" y="5108218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(15, 2)</a:t>
            </a:r>
          </a:p>
        </p:txBody>
      </p:sp>
      <p:sp>
        <p:nvSpPr>
          <p:cNvPr id="25" name="Oval 24"/>
          <p:cNvSpPr/>
          <p:nvPr/>
        </p:nvSpPr>
        <p:spPr>
          <a:xfrm>
            <a:off x="5005856" y="6227665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573367" y="588602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(15, 2)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520481" y="4809997"/>
            <a:ext cx="289365" cy="24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526851" y="5245166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0416" y="4332013"/>
            <a:ext cx="30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56957" y="618281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(20, </a:t>
            </a:r>
            <a:r>
              <a:rPr lang="en-US" dirty="0">
                <a:solidFill>
                  <a:schemeClr val="accent2"/>
                </a:solidFill>
              </a:rPr>
              <a:t>1)</a:t>
            </a:r>
          </a:p>
        </p:txBody>
      </p:sp>
      <p:sp>
        <p:nvSpPr>
          <p:cNvPr id="33" name="Oval 32"/>
          <p:cNvSpPr/>
          <p:nvPr/>
        </p:nvSpPr>
        <p:spPr>
          <a:xfrm>
            <a:off x="6292065" y="6539914"/>
            <a:ext cx="104172" cy="9511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185172" y="4747828"/>
            <a:ext cx="245786" cy="273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666143" y="5070695"/>
            <a:ext cx="1122743" cy="5012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10753" y="507316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(5, 8)</a:t>
            </a:r>
          </a:p>
        </p:txBody>
      </p:sp>
      <p:sp>
        <p:nvSpPr>
          <p:cNvPr id="38" name="Oval 37"/>
          <p:cNvSpPr/>
          <p:nvPr/>
        </p:nvSpPr>
        <p:spPr>
          <a:xfrm>
            <a:off x="2791780" y="4975583"/>
            <a:ext cx="104172" cy="951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05364" y="218616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92995" y="2141474"/>
            <a:ext cx="3367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842289" y="4594154"/>
            <a:ext cx="1" cy="2263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73135" y="2633917"/>
            <a:ext cx="236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Elevate (20, 1) </a:t>
            </a:r>
            <a:r>
              <a:rPr lang="en-US" dirty="0"/>
              <a:t>and then </a:t>
            </a:r>
            <a:r>
              <a:rPr lang="en-US" dirty="0">
                <a:solidFill>
                  <a:srgbClr val="8336BD"/>
                </a:solidFill>
              </a:rPr>
              <a:t>recursively delete it, </a:t>
            </a:r>
            <a:r>
              <a:rPr lang="en-US" dirty="0"/>
              <a:t>as previously discussed.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5052216" y="4120097"/>
            <a:ext cx="11442" cy="2452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818447" y="5609430"/>
            <a:ext cx="160415" cy="2510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0730263" y="5866781"/>
            <a:ext cx="925880" cy="369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(20, 1)</a:t>
            </a:r>
          </a:p>
        </p:txBody>
      </p:sp>
      <p:sp>
        <p:nvSpPr>
          <p:cNvPr id="44" name="Multiply 43"/>
          <p:cNvSpPr/>
          <p:nvPr/>
        </p:nvSpPr>
        <p:spPr>
          <a:xfrm>
            <a:off x="10349546" y="5532758"/>
            <a:ext cx="1752165" cy="1048524"/>
          </a:xfrm>
          <a:prstGeom prst="mathMultiply">
            <a:avLst/>
          </a:prstGeom>
          <a:solidFill>
            <a:srgbClr val="7030A0">
              <a:alpha val="2196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5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784F-E975-40AD-B67E-0764615A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more complex deletion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9DF92-4BBF-4CD4-B35F-B73E7D011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60" y="1825625"/>
            <a:ext cx="5736280" cy="4351338"/>
          </a:xfrm>
        </p:spPr>
      </p:pic>
    </p:spTree>
    <p:extLst>
      <p:ext uri="{BB962C8B-B14F-4D97-AF65-F5344CB8AC3E}">
        <p14:creationId xmlns:p14="http://schemas.microsoft.com/office/powerpoint/2010/main" val="1261368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works in the exact same way as insertion.</a:t>
            </a:r>
          </a:p>
          <a:p>
            <a:r>
              <a:rPr lang="en-US" dirty="0"/>
              <a:t>Since it’s not interesting in terms of code, let’s see how </a:t>
            </a:r>
            <a:r>
              <a:rPr lang="en-US" b="1" i="1" dirty="0"/>
              <a:t>efficient</a:t>
            </a:r>
            <a:r>
              <a:rPr lang="en-US" dirty="0"/>
              <a:t> we expect it to be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77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Analyzing </a:t>
            </a:r>
            <a:r>
              <a:rPr lang="en-US" dirty="0" err="1"/>
              <a:t>KDTree</a:t>
            </a:r>
            <a:r>
              <a:rPr lang="en-US" dirty="0"/>
              <a:t>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i="1" dirty="0">
                    <a:solidFill>
                      <a:schemeClr val="accent6"/>
                    </a:solidFill>
                  </a:rPr>
                  <a:t>On average, </a:t>
                </a:r>
                <a:r>
                  <a:rPr lang="en-US" dirty="0"/>
                  <a:t>what will the </a:t>
                </a:r>
                <a:r>
                  <a:rPr lang="en-US" dirty="0">
                    <a:solidFill>
                      <a:schemeClr val="accent1"/>
                    </a:solidFill>
                  </a:rPr>
                  <a:t>height</a:t>
                </a:r>
                <a:r>
                  <a:rPr lang="en-US" dirty="0"/>
                  <a:t> of a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nodes be?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200" y="3381826"/>
                <a:ext cx="2084617" cy="12917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81826"/>
                <a:ext cx="2084617" cy="129177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077030" y="3381827"/>
                <a:ext cx="2121808" cy="1291771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30" y="3381827"/>
                <a:ext cx="2121808" cy="129177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353050" y="3381827"/>
                <a:ext cx="3410857" cy="1291771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3381827"/>
                <a:ext cx="3410857" cy="129177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9218386" y="3381827"/>
            <a:ext cx="2289627" cy="1291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529023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Analyzing </a:t>
            </a:r>
            <a:r>
              <a:rPr lang="en-US" dirty="0" err="1"/>
              <a:t>KDTree</a:t>
            </a:r>
            <a:r>
              <a:rPr lang="en-US" dirty="0"/>
              <a:t>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>
                    <a:solidFill>
                      <a:schemeClr val="accent6"/>
                    </a:solidFill>
                  </a:rPr>
                  <a:t>On average, </a:t>
                </a:r>
                <a:r>
                  <a:rPr lang="en-US" dirty="0"/>
                  <a:t>what will the </a:t>
                </a:r>
                <a:r>
                  <a:rPr lang="en-US" dirty="0">
                    <a:solidFill>
                      <a:schemeClr val="accent1"/>
                    </a:solidFill>
                  </a:rPr>
                  <a:t>height</a:t>
                </a:r>
                <a:r>
                  <a:rPr lang="en-US" dirty="0"/>
                  <a:t> of a KD-Tree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nodes be?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average </a:t>
                </a:r>
                <a:r>
                  <a:rPr lang="mr-IN" dirty="0"/>
                  <a:t>–</a:t>
                </a:r>
                <a:r>
                  <a:rPr lang="en-US" dirty="0"/>
                  <a:t> case analysis is </a:t>
                </a:r>
                <a:r>
                  <a:rPr lang="en-US" dirty="0">
                    <a:solidFill>
                      <a:schemeClr val="accent2"/>
                    </a:solidFill>
                  </a:rPr>
                  <a:t>exactly the same as that of a classic binary tree!</a:t>
                </a:r>
              </a:p>
              <a:p>
                <a:r>
                  <a:rPr lang="en-US" dirty="0"/>
                  <a:t>So, an adversary can </a:t>
                </a:r>
                <a:r>
                  <a:rPr lang="en-US" dirty="0">
                    <a:solidFill>
                      <a:srgbClr val="FF1CFC"/>
                    </a:solidFill>
                  </a:rPr>
                  <a:t>still</a:t>
                </a:r>
                <a:r>
                  <a:rPr lang="en-US" dirty="0"/>
                  <a:t> make a KD-Tree </a:t>
                </a:r>
                <a:r>
                  <a:rPr lang="en-US" dirty="0">
                    <a:solidFill>
                      <a:srgbClr val="FF1CFC"/>
                    </a:solidFill>
                  </a:rPr>
                  <a:t>pretty unbalanced 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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27313" y="3094718"/>
                <a:ext cx="2084617" cy="12917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3" y="3094718"/>
                <a:ext cx="2084617" cy="129177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077029" y="3035133"/>
                <a:ext cx="2121808" cy="1291771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6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9" y="3035133"/>
                <a:ext cx="2121808" cy="129177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363936" y="3094718"/>
                <a:ext cx="3410857" cy="1291771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936" y="3094718"/>
                <a:ext cx="3410857" cy="129177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9229272" y="3089107"/>
            <a:ext cx="2289627" cy="1291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502558" y="2827849"/>
            <a:ext cx="2757714" cy="1814286"/>
          </a:xfrm>
          <a:prstGeom prst="ellipse">
            <a:avLst/>
          </a:prstGeom>
          <a:noFill/>
          <a:ln w="28575">
            <a:solidFill>
              <a:srgbClr val="FF1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43200" y="2168749"/>
            <a:ext cx="914400" cy="48736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5371" y="2665801"/>
            <a:ext cx="36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Uniform</a:t>
            </a:r>
            <a:r>
              <a:rPr lang="en-US" dirty="0">
                <a:solidFill>
                  <a:srgbClr val="00B050"/>
                </a:solidFill>
              </a:rPr>
              <a:t> distribution of keys implied!</a:t>
            </a:r>
          </a:p>
        </p:txBody>
      </p:sp>
    </p:spTree>
    <p:extLst>
      <p:ext uri="{BB962C8B-B14F-4D97-AF65-F5344CB8AC3E}">
        <p14:creationId xmlns:p14="http://schemas.microsoft.com/office/powerpoint/2010/main" val="1501703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KD-Trees (and other spatial data structures) allow us to perform </a:t>
                </a:r>
                <a:r>
                  <a:rPr lang="en-US" i="1" dirty="0">
                    <a:solidFill>
                      <a:schemeClr val="accent2"/>
                    </a:solidFill>
                  </a:rPr>
                  <a:t>range</a:t>
                </a:r>
                <a:r>
                  <a:rPr lang="en-US" i="1" dirty="0"/>
                  <a:t> </a:t>
                </a:r>
                <a:r>
                  <a:rPr lang="en-US" dirty="0"/>
                  <a:t>queries.</a:t>
                </a:r>
              </a:p>
              <a:p>
                <a:r>
                  <a:rPr lang="en-US" b="1" u="sng" dirty="0"/>
                  <a:t>Intuition: </a:t>
                </a:r>
                <a:r>
                  <a:rPr lang="en-US" dirty="0"/>
                  <a:t>Create a </a:t>
                </a:r>
                <a:r>
                  <a:rPr lang="en-US" dirty="0">
                    <a:solidFill>
                      <a:srgbClr val="7030A0"/>
                    </a:solidFill>
                  </a:rPr>
                  <a:t>k-dimensional hypersphere </a:t>
                </a:r>
                <a:r>
                  <a:rPr lang="en-US" dirty="0"/>
                  <a:t>around a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given point (the “anchor” point)</a:t>
                </a:r>
                <a:r>
                  <a:rPr lang="en-US" dirty="0"/>
                  <a:t> and report all the points in that hypersphere (perhaps in sorted order) </a:t>
                </a:r>
                <a:r>
                  <a:rPr lang="en-US" dirty="0">
                    <a:solidFill>
                      <a:srgbClr val="00B0F0"/>
                    </a:solidFill>
                  </a:rPr>
                  <a:t>except</a:t>
                </a:r>
                <a:r>
                  <a:rPr lang="en-US" dirty="0"/>
                  <a:t> that given point.</a:t>
                </a:r>
              </a:p>
              <a:p>
                <a:r>
                  <a:rPr lang="en-US" b="1" u="sng" dirty="0"/>
                  <a:t>Formalization: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(⋅,⋅)</m:t>
                    </m:r>
                  </m:oMath>
                </a14:m>
                <a:r>
                  <a:rPr lang="en-US" dirty="0"/>
                  <a:t> be some distance metric. Then, a range query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F91B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91B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0" smtClean="0">
                        <a:solidFill>
                          <a:srgbClr val="F91BFF"/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0" smtClean="0">
                        <a:solidFill>
                          <a:srgbClr val="F91B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our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5073B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rgbClr val="F5073B"/>
                        </a:solidFill>
                        <a:latin typeface="Cambria Math" charset="0"/>
                      </a:rPr>
                      <m:t>⊆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5073B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5073B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5073B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defined as the set 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| 0&lt;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568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980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KD-Trees (and other spatial data structures) allow us to perform </a:t>
                </a:r>
                <a:r>
                  <a:rPr lang="en-US" i="1" dirty="0">
                    <a:solidFill>
                      <a:schemeClr val="accent2"/>
                    </a:solidFill>
                  </a:rPr>
                  <a:t>range</a:t>
                </a:r>
                <a:r>
                  <a:rPr lang="en-US" i="1" dirty="0"/>
                  <a:t> </a:t>
                </a:r>
                <a:r>
                  <a:rPr lang="en-US" dirty="0"/>
                  <a:t>queries.</a:t>
                </a:r>
              </a:p>
              <a:p>
                <a:r>
                  <a:rPr lang="en-US" b="1" u="sng" dirty="0"/>
                  <a:t>Intuition: </a:t>
                </a:r>
                <a:r>
                  <a:rPr lang="en-US" dirty="0"/>
                  <a:t>Create a </a:t>
                </a:r>
                <a:r>
                  <a:rPr lang="en-US" dirty="0">
                    <a:solidFill>
                      <a:srgbClr val="7030A0"/>
                    </a:solidFill>
                  </a:rPr>
                  <a:t>k-dimensional hypersphere </a:t>
                </a:r>
                <a:r>
                  <a:rPr lang="en-US" dirty="0"/>
                  <a:t>around a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given point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(the “anchor” point) </a:t>
                </a:r>
                <a:r>
                  <a:rPr lang="en-US" dirty="0"/>
                  <a:t>and report all the points in that hypersphere (perhaps in sorted order) </a:t>
                </a:r>
                <a:r>
                  <a:rPr lang="en-US" dirty="0">
                    <a:solidFill>
                      <a:srgbClr val="00B0F0"/>
                    </a:solidFill>
                  </a:rPr>
                  <a:t>except</a:t>
                </a:r>
                <a:r>
                  <a:rPr lang="en-US" dirty="0"/>
                  <a:t> that given point.</a:t>
                </a:r>
              </a:p>
              <a:p>
                <a:r>
                  <a:rPr lang="en-US" b="1" u="sng" dirty="0"/>
                  <a:t>Formalization: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(⋅,⋅)</m:t>
                    </m:r>
                  </m:oMath>
                </a14:m>
                <a:r>
                  <a:rPr lang="en-US" dirty="0"/>
                  <a:t> be some distance metric. Then, a range query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F91B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91BFF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en-US" b="0" i="0" smtClean="0">
                        <a:solidFill>
                          <a:srgbClr val="F91BFF"/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91BFF"/>
                        </a:solidFill>
                        <a:latin typeface="Cambria Math" charset="0"/>
                      </a:rPr>
                      <m:t>𝑟</m:t>
                    </m:r>
                    <m:r>
                      <a:rPr lang="en-US" b="0" i="0" smtClean="0">
                        <a:solidFill>
                          <a:srgbClr val="F91B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our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5073B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rgbClr val="F5073B"/>
                        </a:solidFill>
                        <a:latin typeface="Cambria Math" charset="0"/>
                      </a:rPr>
                      <m:t>⊆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5073B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5073B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5073B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defined as the set 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| 0&lt;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568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781368" y="5673213"/>
            <a:ext cx="393290" cy="5037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359445" y="5673213"/>
            <a:ext cx="393290" cy="50375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>
            <a:off x="5978013" y="6176965"/>
            <a:ext cx="2222090" cy="3713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flipV="1">
            <a:off x="7556089" y="5260258"/>
            <a:ext cx="545692" cy="4129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80155" y="4935794"/>
            <a:ext cx="352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Convention #1: </a:t>
            </a:r>
            <a:r>
              <a:rPr lang="en-US" dirty="0"/>
              <a:t>Our ranges will be </a:t>
            </a:r>
            <a:r>
              <a:rPr lang="en-US" b="1" i="1" dirty="0"/>
              <a:t>closed</a:t>
            </a:r>
            <a:r>
              <a:rPr lang="en-US" dirty="0"/>
              <a:t> (in the project too!)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37280" y="5850235"/>
            <a:ext cx="352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Convention #2: </a:t>
            </a:r>
            <a:r>
              <a:rPr lang="en-US" dirty="0"/>
              <a:t>We do not report the “anchor” point itself (also </a:t>
            </a:r>
            <a:r>
              <a:rPr lang="en-US"/>
              <a:t>in the project).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60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consider some range queries.</a:t>
                </a:r>
              </a:p>
              <a:p>
                <a:r>
                  <a:rPr lang="en-US" dirty="0"/>
                  <a:t>These are things to remember as we go: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Ranges are </a:t>
                </a:r>
                <a:r>
                  <a:rPr lang="en-US" dirty="0">
                    <a:solidFill>
                      <a:schemeClr val="accent4"/>
                    </a:solidFill>
                  </a:rPr>
                  <a:t>inclusive</a:t>
                </a:r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"anchor"</a:t>
                </a:r>
                <a:r>
                  <a:rPr lang="en-US" dirty="0"/>
                  <a:t> point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(center of range) </a:t>
                </a:r>
                <a:r>
                  <a:rPr lang="en-US" dirty="0"/>
                  <a:t>is </a:t>
                </a:r>
                <a:r>
                  <a:rPr lang="en-US" dirty="0">
                    <a:solidFill>
                      <a:srgbClr val="FF0000"/>
                    </a:solidFill>
                  </a:rPr>
                  <a:t>NOT REQUIRED to be in the KD-Tree </a:t>
                </a:r>
                <a:r>
                  <a:rPr lang="en-US" dirty="0"/>
                  <a:t>proper!</a:t>
                </a:r>
              </a:p>
              <a:p>
                <a:pPr lvl="2">
                  <a:buFont typeface="Wingdings" charset="2"/>
                  <a:buChar char="Ø"/>
                </a:pPr>
                <a:r>
                  <a:rPr lang="en-US" dirty="0"/>
                  <a:t> That is, it’s not required to be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anchor point should </a:t>
                </a:r>
                <a:r>
                  <a:rPr lang="en-US" dirty="0">
                    <a:solidFill>
                      <a:srgbClr val="F91BFF"/>
                    </a:solidFill>
                  </a:rPr>
                  <a:t>not</a:t>
                </a:r>
                <a:r>
                  <a:rPr lang="en-US" dirty="0"/>
                  <a:t> be reported </a:t>
                </a:r>
                <a:r>
                  <a:rPr lang="en-US" dirty="0">
                    <a:solidFill>
                      <a:srgbClr val="00B0F0"/>
                    </a:solidFill>
                  </a:rPr>
                  <a:t>(</a:t>
                </a:r>
                <a:r>
                  <a:rPr lang="en-US" i="1" dirty="0">
                    <a:solidFill>
                      <a:srgbClr val="00B0F0"/>
                    </a:solidFill>
                  </a:rPr>
                  <a:t>so if it is actually part of the tree and we visit it as we descend</a:t>
                </a:r>
                <a:r>
                  <a:rPr lang="mr-IN" i="1" dirty="0">
                    <a:solidFill>
                      <a:srgbClr val="00B0F0"/>
                    </a:solidFill>
                  </a:rPr>
                  <a:t>…</a:t>
                </a:r>
                <a:r>
                  <a:rPr lang="en-US" i="1" dirty="0">
                    <a:solidFill>
                      <a:srgbClr val="00B0F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937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59308" y="5430989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/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/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4462679" y="3291324"/>
            <a:ext cx="2293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anchor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b="1" dirty="0">
                <a:solidFill>
                  <a:srgbClr val="00B0F0"/>
                </a:solidFill>
              </a:rPr>
              <a:t>(not an actual point in the tree!)</a:t>
            </a:r>
          </a:p>
          <a:p>
            <a:endParaRPr lang="en-US" sz="1400" b="1" dirty="0">
              <a:solidFill>
                <a:srgbClr val="00B0F0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9F062E7-E820-4A06-96B2-5409895776EC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9F062E7-E820-4A06-96B2-54098957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9BC6DC1-285A-4A0A-8E65-2A96BCBE825A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9BC6DC1-285A-4A0A-8E65-2A96BCBE8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262549D-0617-4838-8122-0780CBD48A51}"/>
              </a:ext>
            </a:extLst>
          </p:cNvPr>
          <p:cNvSpPr/>
          <p:nvPr/>
        </p:nvSpPr>
        <p:spPr>
          <a:xfrm>
            <a:off x="3749040" y="3482340"/>
            <a:ext cx="678180" cy="487680"/>
          </a:xfrm>
          <a:custGeom>
            <a:avLst/>
            <a:gdLst>
              <a:gd name="connsiteX0" fmla="*/ 0 w 678180"/>
              <a:gd name="connsiteY0" fmla="*/ 487680 h 487680"/>
              <a:gd name="connsiteX1" fmla="*/ 365760 w 678180"/>
              <a:gd name="connsiteY1" fmla="*/ 381000 h 487680"/>
              <a:gd name="connsiteX2" fmla="*/ 426720 w 678180"/>
              <a:gd name="connsiteY2" fmla="*/ 175260 h 487680"/>
              <a:gd name="connsiteX3" fmla="*/ 678180 w 678180"/>
              <a:gd name="connsiteY3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487680">
                <a:moveTo>
                  <a:pt x="0" y="487680"/>
                </a:moveTo>
                <a:cubicBezTo>
                  <a:pt x="147320" y="460375"/>
                  <a:pt x="294640" y="433070"/>
                  <a:pt x="365760" y="381000"/>
                </a:cubicBezTo>
                <a:cubicBezTo>
                  <a:pt x="436880" y="328930"/>
                  <a:pt x="374650" y="238760"/>
                  <a:pt x="426720" y="175260"/>
                </a:cubicBezTo>
                <a:cubicBezTo>
                  <a:pt x="478790" y="111760"/>
                  <a:pt x="578485" y="55880"/>
                  <a:pt x="678180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0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The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646331"/>
              </a:xfrm>
              <a:prstGeom prst="rect">
                <a:avLst/>
              </a:prstGeom>
              <a:blipFill>
                <a:blip r:embed="rId3"/>
                <a:stretch>
                  <a:fillRect l="-1132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DC8FEAF-FC45-4EA9-B230-288857E0D0DB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DC8FEAF-FC45-4EA9-B230-288857E0D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627B7ED-0DFD-4E06-AE97-96AFB239B256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627B7ED-0DFD-4E06-AE97-96AFB239B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7718D4-8540-499E-9D45-CBC8519AFD6B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7718D4-8540-499E-9D45-CBC8519AF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0132C1-B924-41A9-9F76-2C6D033FF65C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0132C1-B924-41A9-9F76-2C6D033FF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FFB35FF-AA63-4F7C-9713-EAB33E2693B9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FFB35FF-AA63-4F7C-9713-EAB33E26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0762037-3E7A-4166-9FAB-38D6C7195DE2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0762037-3E7A-4166-9FAB-38D6C719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57CFB18-6298-4CDE-B6C9-FF56DB2BFB29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57CFB18-6298-4CDE-B6C9-FF56DB2BF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AA08B2-0321-415F-9FFA-BB29AF2F81B3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AA08B2-0321-415F-9FFA-BB29AF2F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F70E6D6-F20C-4E86-B9D9-E37FE2BB9B46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F70E6D6-F20C-4E86-B9D9-E37FE2BB9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1F3CEB-7AD0-4A1C-B957-33052893D496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1F3CEB-7AD0-4A1C-B957-33052893D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2BE8237-30C4-43A2-9FA1-2F21F173E63D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2BE8237-30C4-43A2-9FA1-2F21F173E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41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KD-Tree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49148" y="704740"/>
            <a:ext cx="286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(For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readability, all slide examples will assume k = 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4930"/>
            <a:ext cx="9880600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2D </a:t>
            </a:r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28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The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 </a:t>
                </a:r>
                <a:r>
                  <a:rPr lang="en-US" b="1" dirty="0">
                    <a:solidFill>
                      <a:srgbClr val="7030A0"/>
                    </a:solidFill>
                  </a:rPr>
                  <a:t>distance from </a:t>
                </a:r>
                <a:r>
                  <a:rPr lang="en-US" b="1" dirty="0">
                    <a:solidFill>
                      <a:srgbClr val="00B0F0"/>
                    </a:solidFill>
                  </a:rPr>
                  <a:t>anchor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too big </a:t>
                </a:r>
                <a:r>
                  <a:rPr lang="en-US" b="1" dirty="0">
                    <a:solidFill>
                      <a:srgbClr val="7030A0"/>
                    </a:solidFill>
                    <a:sym typeface="Wingdings"/>
                  </a:rPr>
                  <a:t>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646331"/>
              </a:xfrm>
              <a:prstGeom prst="rect">
                <a:avLst/>
              </a:prstGeom>
              <a:blipFill>
                <a:blip r:embed="rId2"/>
                <a:stretch>
                  <a:fillRect l="-113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E2DAD-92E7-42D7-BC08-984656EF8E96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6E2DAD-92E7-42D7-BC08-984656EF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B155000-C7D5-4962-B85D-48C01205397E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B155000-C7D5-4962-B85D-48C012053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808A6A-29E8-490D-B802-B63CBD0D9C53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808A6A-29E8-490D-B802-B63CBD0D9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EEB1A1-E8F5-42C0-AFBF-4AE5168B8056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EEB1A1-E8F5-42C0-AFBF-4AE5168B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EDB3FA-8A13-4FAE-98EF-0290E0D6138B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EDB3FA-8A13-4FAE-98EF-0290E0D61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62DB9ED-80E4-4E52-84FC-7E5DAA7D30D9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62DB9ED-80E4-4E52-84FC-7E5DAA7D3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44CC03-96F9-4966-B0C3-FB0C437D633B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44CC03-96F9-4966-B0C3-FB0C437D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DC26332-8673-4400-A4D5-7D195CE89AF2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DC26332-8673-4400-A4D5-7D195CE89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B51FFF-8304-4DB6-9DA4-AD25569993C2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B51FFF-8304-4DB6-9DA4-AD2556999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F794C02-0149-4A86-9C91-FB413E261499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F794C02-0149-4A86-9C91-FB413E261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6F5B4E-0BD6-4030-84FD-0A0FD619BE41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F6F5B4E-0BD6-4030-84FD-0A0FD61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733E3B9-1E46-43DE-B850-94B5AA987EA0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733E3B9-1E46-43DE-B850-94B5AA98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76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The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 </a:t>
                </a:r>
                <a:r>
                  <a:rPr lang="en-US" b="1" dirty="0">
                    <a:solidFill>
                      <a:srgbClr val="7030A0"/>
                    </a:solidFill>
                  </a:rPr>
                  <a:t>distance from </a:t>
                </a:r>
                <a:r>
                  <a:rPr lang="en-US" b="1" dirty="0">
                    <a:solidFill>
                      <a:srgbClr val="00B0F0"/>
                    </a:solidFill>
                  </a:rPr>
                  <a:t>anchor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too big </a:t>
                </a:r>
                <a:r>
                  <a:rPr lang="en-US" b="1" dirty="0">
                    <a:solidFill>
                      <a:srgbClr val="7030A0"/>
                    </a:solidFill>
                    <a:sym typeface="Wingdings"/>
                  </a:rPr>
                  <a:t>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 err="1">
                    <a:sym typeface="Wingdings"/>
                  </a:rPr>
                  <a:t>Recurse</a:t>
                </a:r>
                <a:r>
                  <a:rPr lang="en-US" b="1" dirty="0">
                    <a:solidFill>
                      <a:srgbClr val="00B050"/>
                    </a:solidFill>
                    <a:sym typeface="Wingdings"/>
                  </a:rPr>
                  <a:t>: </a:t>
                </a:r>
                <a:r>
                  <a:rPr lang="en-US" i="1" dirty="0">
                    <a:solidFill>
                      <a:schemeClr val="accent4">
                        <a:lumMod val="75000"/>
                      </a:schemeClr>
                    </a:solidFill>
                    <a:sym typeface="Wingdings"/>
                  </a:rPr>
                  <a:t>where, and why?</a:t>
                </a:r>
                <a:endParaRPr lang="en-US" i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923330"/>
              </a:xfrm>
              <a:prstGeom prst="rect">
                <a:avLst/>
              </a:prstGeom>
              <a:blipFill>
                <a:blip r:embed="rId2"/>
                <a:stretch>
                  <a:fillRect l="-113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44B361-7066-47DF-8813-21CB39072AF6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44B361-7066-47DF-8813-21CB3907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02D523-FCA1-4B76-91E7-14AA52A6BF90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02D523-FCA1-4B76-91E7-14AA52A6B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0DC08C8-22A2-4CAC-B684-85B6F97E628C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0DC08C8-22A2-4CAC-B684-85B6F97E6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76C2EC-7DD1-48F5-B096-E7DA6F222894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76C2EC-7DD1-48F5-B096-E7DA6F222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F81B2FB-1670-4B02-9F22-FA47015D7A44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F81B2FB-1670-4B02-9F22-FA47015D7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12A65D1-CA96-4E48-AEB2-0DA4FC9E957D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12A65D1-CA96-4E48-AEB2-0DA4FC9E9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004F59D-6940-43F5-888A-68EEB18A492C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004F59D-6940-43F5-888A-68EEB18A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45220ED-9785-49B0-AEC2-8A443EE67720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45220ED-9785-49B0-AEC2-8A443EE67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17510C-E870-4495-8259-09C51C2951B7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17510C-E870-4495-8259-09C51C29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28961B-174D-46B6-86EC-02DAD2E66642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28961B-174D-46B6-86EC-02DAD2E66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F0B299-C1BE-4DA1-9014-3A5F275CCAB8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F0B299-C1BE-4DA1-9014-3A5F275C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746E776-2725-48CB-905F-0B5AAEAC742E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746E776-2725-48CB-905F-0B5AAEAC7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252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8"/>
          <p:cNvSpPr/>
          <p:nvPr/>
        </p:nvSpPr>
        <p:spPr>
          <a:xfrm rot="19308452">
            <a:off x="8218133" y="2699534"/>
            <a:ext cx="3610646" cy="3406866"/>
          </a:xfrm>
          <a:prstGeom prst="triangle">
            <a:avLst/>
          </a:prstGeom>
          <a:solidFill>
            <a:srgbClr val="BF9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The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 </a:t>
                </a:r>
                <a:r>
                  <a:rPr lang="en-US" b="1" dirty="0">
                    <a:solidFill>
                      <a:srgbClr val="7030A0"/>
                    </a:solidFill>
                  </a:rPr>
                  <a:t>distance from </a:t>
                </a:r>
                <a:r>
                  <a:rPr lang="en-US" b="1" dirty="0">
                    <a:solidFill>
                      <a:srgbClr val="00B0F0"/>
                    </a:solidFill>
                  </a:rPr>
                  <a:t>anchor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too big </a:t>
                </a:r>
                <a:r>
                  <a:rPr lang="en-US" b="1" dirty="0">
                    <a:solidFill>
                      <a:srgbClr val="7030A0"/>
                    </a:solidFill>
                    <a:sym typeface="Wingdings"/>
                  </a:rPr>
                  <a:t>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 err="1">
                    <a:sym typeface="Wingdings"/>
                  </a:rPr>
                  <a:t>Recurse</a:t>
                </a:r>
                <a:r>
                  <a:rPr lang="en-US" b="1" dirty="0">
                    <a:solidFill>
                      <a:srgbClr val="00B050"/>
                    </a:solidFill>
                    <a:sym typeface="Wingdings"/>
                  </a:rPr>
                  <a:t>: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sym typeface="Wingdings"/>
                  </a:rPr>
                  <a:t>Right subtree, </a:t>
                </a:r>
                <a:r>
                  <a:rPr lang="en-US" dirty="0">
                    <a:sym typeface="Wingdings"/>
                  </a:rPr>
                  <a:t>because it’s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sym typeface="Wingdings"/>
                  </a:rPr>
                  <a:t>likelier </a:t>
                </a:r>
                <a:r>
                  <a:rPr lang="en-US" dirty="0">
                    <a:sym typeface="Wingdings"/>
                  </a:rPr>
                  <a:t>to give us results!</a:t>
                </a:r>
              </a:p>
              <a:p>
                <a:pPr marL="692150" lvl="1" indent="-174625">
                  <a:buFont typeface="Arial" charset="0"/>
                  <a:buChar char="•"/>
                </a:pP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sym typeface="Wingdings"/>
                  </a:rPr>
                  <a:t>In fact, in this case we are </a:t>
                </a:r>
                <a:r>
                  <a:rPr lang="en-US" i="1" u="sng" dirty="0">
                    <a:solidFill>
                      <a:schemeClr val="bg1">
                        <a:lumMod val="65000"/>
                      </a:schemeClr>
                    </a:solidFill>
                    <a:sym typeface="Wingdings"/>
                  </a:rPr>
                  <a:t>guaranteed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sym typeface="Wingdings"/>
                  </a:rPr>
                  <a:t> no results on the left subtree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2031325"/>
              </a:xfrm>
              <a:prstGeom prst="rect">
                <a:avLst/>
              </a:prstGeom>
              <a:blipFill>
                <a:blip r:embed="rId2"/>
                <a:stretch>
                  <a:fillRect l="-1132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sp>
        <p:nvSpPr>
          <p:cNvPr id="47" name="Triangle 46"/>
          <p:cNvSpPr/>
          <p:nvPr/>
        </p:nvSpPr>
        <p:spPr>
          <a:xfrm rot="1535476">
            <a:off x="7407760" y="3034736"/>
            <a:ext cx="1470279" cy="1013851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04793" y="2207356"/>
            <a:ext cx="2969342" cy="4680119"/>
          </a:xfrm>
          <a:prstGeom prst="roundRect">
            <a:avLst/>
          </a:prstGeom>
          <a:solidFill>
            <a:srgbClr val="BF9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36891" y="2149574"/>
            <a:ext cx="1243312" cy="4629628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AE88FF-3FC5-47D2-B220-9EA22687A7B0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AE88FF-3FC5-47D2-B220-9EA22687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220F640-809F-4ED0-A17E-56CC62D71D15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220F640-809F-4ED0-A17E-56CC62D71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6BE7B45-C57A-40CD-BA8F-309DFD6D82C5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6BE7B45-C57A-40CD-BA8F-309DFD6D8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10F137-E2C9-4B59-AB74-DFD1C2FB82CF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10F137-E2C9-4B59-AB74-DFD1C2FB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674BE10-61FD-4885-ACCD-0414EE625961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674BE10-61FD-4885-ACCD-0414EE625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2B45A69-D252-4B04-A434-F961C7428ADB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2B45A69-D252-4B04-A434-F961C7428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D6B68B-29A0-4A7B-B00A-D8C8E8FC9A31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D6B68B-29A0-4A7B-B00A-D8C8E8FC9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65837E1-1D25-4BBD-9E43-FD50A027568D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65837E1-1D25-4BBD-9E43-FD50A0275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8431D6-4217-4E63-AB1D-C93239A0BC55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8431D6-4217-4E63-AB1D-C93239A0B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70FDFD5-F74C-452B-8620-D7E44AA7B386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70FDFD5-F74C-452B-8620-D7E44AA7B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30F4BE7-E8F4-4AAC-A665-79A98063F4C7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30F4BE7-E8F4-4AAC-A665-79A98063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5C17ABA-171D-4BA7-8031-199C1F424C46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5C17ABA-171D-4BA7-8031-199C1F424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084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rgbClr val="FF9500"/>
          </a:solidFill>
          <a:ln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16304" y="4934439"/>
                <a:ext cx="6496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rgbClr val="FF95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rgbClr val="FF95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rgbClr val="FF95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FF95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/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rgbClr val="FF95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369332"/>
              </a:xfrm>
              <a:prstGeom prst="rect">
                <a:avLst/>
              </a:prstGeom>
              <a:blipFill>
                <a:blip r:embed="rId4"/>
                <a:stretch>
                  <a:fillRect l="-11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61848-B11B-4C1D-986C-5D942F828612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61848-B11B-4C1D-986C-5D942F82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91F4D2E-DEDC-4040-9984-8EFD2A4B539C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91F4D2E-DEDC-4040-9984-8EFD2A4B5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9697103-A6E9-4F32-9463-677CDE6952D2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9697103-A6E9-4F32-9463-677CDE695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24EB65-CD57-4911-A74B-498B3CC08F3E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24EB65-CD57-4911-A74B-498B3CC0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7344BF9-0608-4EBE-87D3-7E3B67F169EF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7344BF9-0608-4EBE-87D3-7E3B67F16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3E7092A-9484-4789-A41B-3DB9EFF39E9C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3E7092A-9484-4789-A41B-3DB9EFF39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B1D6F-CD65-4E2F-8141-6F69075FB0B4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B1D6F-CD65-4E2F-8141-6F69075FB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ADBC4BC-DED9-4F18-876B-92DEF2E0F87D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ADBC4BC-DED9-4F18-876B-92DEF2E0F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FC08CAA-038D-4FB1-A64E-1759ED61AA06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FC08CAA-038D-4FB1-A64E-1759ED61A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333DC42-9992-4CAF-91B4-C9735AA29E01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333DC42-9992-4CAF-91B4-C9735AA29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78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rgbClr val="FF9500"/>
          </a:solidFill>
          <a:ln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 </a:t>
                </a:r>
                <a:r>
                  <a:rPr lang="en-US" b="1" dirty="0">
                    <a:solidFill>
                      <a:srgbClr val="7030A0"/>
                    </a:solidFill>
                  </a:rPr>
                  <a:t>Too far away from </a:t>
                </a:r>
                <a:r>
                  <a:rPr lang="en-US" b="1" dirty="0">
                    <a:solidFill>
                      <a:srgbClr val="00B0F0"/>
                    </a:solidFill>
                  </a:rPr>
                  <a:t>anchor point </a:t>
                </a:r>
                <a:r>
                  <a:rPr lang="en-US" b="1" dirty="0">
                    <a:solidFill>
                      <a:srgbClr val="7030A0"/>
                    </a:solidFill>
                    <a:sym typeface="Wingdings"/>
                  </a:rPr>
                  <a:t>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646331"/>
              </a:xfrm>
              <a:prstGeom prst="rect">
                <a:avLst/>
              </a:prstGeom>
              <a:blipFill>
                <a:blip r:embed="rId2"/>
                <a:stretch>
                  <a:fillRect l="-113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C27D6F-B81F-4220-8C78-8BD9AE77E974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C27D6F-B81F-4220-8C78-8BD9AE77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E8A0788-5692-49AC-9EA2-95EB2F0EF3FD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E8A0788-5692-49AC-9EA2-95EB2F0EF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F92683-4C16-4DC0-8361-6CDFE8030CE2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8F92683-4C16-4DC0-8361-6CDFE8030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6C1D9-8A57-4509-A525-5BDEBCFD9C43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66C1D9-8A57-4509-A525-5BDEBCFD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A9489F-5661-47EF-B807-C47DA2CE576E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5A9489F-5661-47EF-B807-C47DA2CE5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5518B1B-B68B-44BA-BFC9-B1DAB9724D54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5518B1B-B68B-44BA-BFC9-B1DAB9724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5EA4163-49AE-443F-B5B5-4B9A72F80C83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5EA4163-49AE-443F-B5B5-4B9A72F80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5D1B1B5-C804-48F0-A25C-E5EB76F739FC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5D1B1B5-C804-48F0-A25C-E5EB76F73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2DA39B-B726-497E-9B1A-20441D66B5DF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2DA39B-B726-497E-9B1A-20441D66B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C09E73E-83EA-43EB-BC9C-6FA7F152630F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C09E73E-83EA-43EB-BC9C-6FA7F152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B3C9D7-C584-498F-9F11-82300B0D1B43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AB3C9D7-C584-498F-9F11-82300B0D1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00E433F-54D7-4FFD-8260-FE291198E773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00E433F-54D7-4FFD-8260-FE291198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85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riangle 46"/>
          <p:cNvSpPr/>
          <p:nvPr/>
        </p:nvSpPr>
        <p:spPr>
          <a:xfrm rot="1575029">
            <a:off x="9887997" y="4045374"/>
            <a:ext cx="1864702" cy="1503694"/>
          </a:xfrm>
          <a:prstGeom prst="triangle">
            <a:avLst/>
          </a:prstGeom>
          <a:solidFill>
            <a:srgbClr val="BF9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rgbClr val="FF9500"/>
          </a:solidFill>
          <a:ln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95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 </a:t>
                </a:r>
                <a:r>
                  <a:rPr lang="en-US" b="1" dirty="0">
                    <a:solidFill>
                      <a:srgbClr val="7030A0"/>
                    </a:solidFill>
                  </a:rPr>
                  <a:t>Too far away from </a:t>
                </a:r>
                <a:r>
                  <a:rPr lang="en-US" b="1" dirty="0">
                    <a:solidFill>
                      <a:srgbClr val="00B0F0"/>
                    </a:solidFill>
                  </a:rPr>
                  <a:t>anchor point </a:t>
                </a:r>
                <a:r>
                  <a:rPr lang="en-US" b="1" dirty="0">
                    <a:solidFill>
                      <a:srgbClr val="7030A0"/>
                    </a:solidFill>
                    <a:sym typeface="Wingdings"/>
                  </a:rPr>
                  <a:t>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 err="1">
                    <a:sym typeface="Wingdings"/>
                  </a:rPr>
                  <a:t>Recurse</a:t>
                </a:r>
                <a:r>
                  <a:rPr lang="en-US" b="1" dirty="0">
                    <a:sym typeface="Wingdings"/>
                  </a:rPr>
                  <a:t>: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sym typeface="Wingdings"/>
                  </a:rPr>
                  <a:t>Right subtree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923330"/>
              </a:xfrm>
              <a:prstGeom prst="rect">
                <a:avLst/>
              </a:prstGeom>
              <a:blipFill>
                <a:blip r:embed="rId2"/>
                <a:stretch>
                  <a:fillRect l="-113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1404496" y="2340433"/>
            <a:ext cx="2898949" cy="2656178"/>
          </a:xfrm>
          <a:prstGeom prst="roundRect">
            <a:avLst/>
          </a:prstGeom>
          <a:solidFill>
            <a:srgbClr val="BF9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2FC79FA-C339-4640-8F39-3079DD4E8999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2FC79FA-C339-4640-8F39-3079DD4E8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F232E1C-B7A9-4D0F-8222-21E57230A06C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F232E1C-B7A9-4D0F-8222-21E57230A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6A48AF5-0B50-4B43-A935-D4D647583928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6A48AF5-0B50-4B43-A935-D4D647583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DBC48A-9BD8-4961-A8E2-73CE03FCC216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DBC48A-9BD8-4961-A8E2-73CE03FCC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9C6FC3-95E2-4B63-8A0D-5ABA6714CEB4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9C6FC3-95E2-4B63-8A0D-5ABA6714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EE7A1D-EC3E-47C7-81CA-7828B7FE9287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EE7A1D-EC3E-47C7-81CA-7828B7FE9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5FD5D9-7216-4BC2-A084-6FB4A0EB15DF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45FD5D9-7216-4BC2-A084-6FB4A0EB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AB3BFED-4D41-4AD2-A767-E4116A6CB55D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AB3BFED-4D41-4AD2-A767-E4116A6CB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409315-5323-4756-A0D2-518CA346656D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409315-5323-4756-A0D2-518CA346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8665E84-5759-4797-A01A-2B3B9EE66537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8665E84-5759-4797-A01A-2B3B9EE66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D66EBDB-9C69-423A-8329-F1002AF17EF3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D66EBDB-9C69-423A-8329-F1002AF17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1246BFA-F7DC-408E-BF3B-9193C2F92D05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1246BFA-F7DC-408E-BF3B-9193C2F92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7910" y="4873842"/>
                <a:ext cx="4306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0" y="4873842"/>
                <a:ext cx="4306075" cy="369332"/>
              </a:xfrm>
              <a:prstGeom prst="rect">
                <a:avLst/>
              </a:prstGeom>
              <a:blipFill>
                <a:blip r:embed="rId2"/>
                <a:stretch>
                  <a:fillRect l="-11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5B205C-4BFA-495C-B3BB-50EB72A88465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5B205C-4BFA-495C-B3BB-50EB72A88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4D3D0FA-EEDB-45E3-8093-112D9EAA4CAC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4D3D0FA-EEDB-45E3-8093-112D9EAA4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05CA184-171A-4AB6-87C0-5A971D833841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05CA184-171A-4AB6-87C0-5A971D833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F128665-5D01-4117-A521-C56A2FD5541E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F128665-5D01-4117-A521-C56A2FD55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AD1296-A081-40C9-8612-4520FC2D42DF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AD1296-A081-40C9-8612-4520FC2D4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A7B8E6B-F6F1-48A1-BA46-521941D68D02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A7B8E6B-F6F1-48A1-BA46-521941D68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945D366-DDEA-4B13-9EEC-ED7BCEEFD068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945D366-DDEA-4B13-9EEC-ED7BCEEF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D6AB762-5798-4543-ABA8-F12123C7974E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D6AB762-5798-4543-ABA8-F12123C79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0537073-5C18-4D5F-BE41-558D7A46D0B6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0537073-5C18-4D5F-BE41-558D7A46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C5D7036-87CB-4BBF-BBCB-D83BD3897935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C5D7036-87CB-4BBF-BBCB-D83BD3897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B5E170F-D3A7-4FAD-A752-E02ED7D0FF3B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B5E170F-D3A7-4FAD-A752-E02ED7D0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B253707-A06F-4379-A2DC-F8FFC104D979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B253707-A06F-4379-A2DC-F8FFC104D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671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45520" y="4873842"/>
                <a:ext cx="44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It’s within the range, so report it! 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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520" y="4873842"/>
                <a:ext cx="4458466" cy="646331"/>
              </a:xfrm>
              <a:prstGeom prst="rect">
                <a:avLst/>
              </a:prstGeom>
              <a:blipFill>
                <a:blip r:embed="rId2"/>
                <a:stretch>
                  <a:fillRect l="-109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C82A2B-AF7A-4FAF-B4FC-7FFBCE44850F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C82A2B-AF7A-4FAF-B4FC-7FFBCE448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D4BF1A-1436-4F25-B15D-DDCECFB3180B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D4BF1A-1436-4F25-B15D-DDCECFB31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7700D98-436A-458B-9C75-73C46E9C2CC0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7700D98-436A-458B-9C75-73C46E9C2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2950441-F1E1-47E1-80E5-AE0E6FC53808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2950441-F1E1-47E1-80E5-AE0E6FC5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0E1393-4A4D-4CE0-A8C9-70C8402B8253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0E1393-4A4D-4CE0-A8C9-70C8402B8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4AB45D1-18DA-4A08-8CDE-F19CFF6EE1B4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4AB45D1-18DA-4A08-8CDE-F19CFF6EE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8468B-3BC0-4563-930B-E554C1F02468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8468B-3BC0-4563-930B-E554C1F02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6C776CE-A050-41D5-B012-96831DD46F42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6C776CE-A050-41D5-B012-96831DD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BB3775F-0ADC-4B5E-BC78-4638330774B0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BB3775F-0ADC-4B5E-BC78-463833077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39F57C-C70A-4B3D-ACB3-A81F0234C829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39F57C-C70A-4B3D-ACB3-A81F0234C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2A0F76-C73D-47C2-8A88-ACF635EAFAC1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2A0F76-C73D-47C2-8A88-ACF635EA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FC37040-CF15-4E9F-965D-D3E086B9EB07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FC37040-CF15-4E9F-965D-D3E086B9E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1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5867" y="4893506"/>
                <a:ext cx="44584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Test: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It’s within the range, so report it! 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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 err="1">
                    <a:sym typeface="Wingdings"/>
                  </a:rPr>
                  <a:t>Recurse</a:t>
                </a:r>
                <a:r>
                  <a:rPr lang="en-US" b="1" dirty="0">
                    <a:sym typeface="Wingdings"/>
                  </a:rPr>
                  <a:t>: </a:t>
                </a:r>
                <a:r>
                  <a:rPr lang="en-US" dirty="0">
                    <a:sym typeface="Wingdings"/>
                  </a:rPr>
                  <a:t>To the right, since we’re </a:t>
                </a:r>
                <a:r>
                  <a:rPr lang="en-US" dirty="0">
                    <a:solidFill>
                      <a:schemeClr val="accent4"/>
                    </a:solidFill>
                    <a:sym typeface="Wingdings"/>
                  </a:rPr>
                  <a:t>likelier to find results that way!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867" y="4893506"/>
                <a:ext cx="4458466" cy="1200329"/>
              </a:xfrm>
              <a:prstGeom prst="rect">
                <a:avLst/>
              </a:prstGeom>
              <a:blipFill>
                <a:blip r:embed="rId2"/>
                <a:stretch>
                  <a:fillRect l="-1231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sp>
        <p:nvSpPr>
          <p:cNvPr id="47" name="Triangle 46"/>
          <p:cNvSpPr/>
          <p:nvPr/>
        </p:nvSpPr>
        <p:spPr>
          <a:xfrm rot="19685572">
            <a:off x="10973741" y="4735757"/>
            <a:ext cx="1100157" cy="533232"/>
          </a:xfrm>
          <a:prstGeom prst="triangle">
            <a:avLst/>
          </a:prstGeom>
          <a:solidFill>
            <a:srgbClr val="BF9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366512" y="2353324"/>
            <a:ext cx="1711581" cy="2540182"/>
          </a:xfrm>
          <a:prstGeom prst="roundRect">
            <a:avLst/>
          </a:prstGeom>
          <a:solidFill>
            <a:srgbClr val="BF9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99BCB8-0B37-4EC7-894D-1BBDCF0B701B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99BCB8-0B37-4EC7-894D-1BBDCF0B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7C4D989-84C6-4FB8-BB7D-4F274A7052D8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7C4D989-84C6-4FB8-BB7D-4F274A705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F690054-F811-4EE9-85C1-E1221D573EC8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F690054-F811-4EE9-85C1-E1221D573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8F06F87-A9CC-4EFC-B7F4-855E9FD04F96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8F06F87-A9CC-4EFC-B7F4-855E9FD0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44D5CE-4B7B-4CAF-B2EC-3A704D27EBEE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44D5CE-4B7B-4CAF-B2EC-3A704D27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F7A1019-D1FE-4D35-9520-9FC253CA5C41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F7A1019-D1FE-4D35-9520-9FC253CA5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63DA63-7E0D-49FF-B618-B24757FF8466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63DA63-7E0D-49FF-B618-B24757FF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4713E8A-1C33-4649-B553-D61FAC8DC675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4713E8A-1C33-4649-B553-D61FAC8DC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D9AA4F7-2469-487F-8745-1678AC47D0A4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D9AA4F7-2469-487F-8745-1678AC47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7CA325E-14FF-4451-8DB2-75B42F489032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7CA325E-14FF-4451-8DB2-75B42F489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F6E2EC-0099-46F3-84B0-E92C89F0042D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F6E2EC-0099-46F3-84B0-E92C89F00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4CE42A7-A93A-49B9-B4CF-F839957B5B4B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4CE42A7-A93A-49B9-B4CF-F839957B5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14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35867" y="4902647"/>
            <a:ext cx="44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Visit: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11206737" y="4665405"/>
            <a:ext cx="91971" cy="288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147727" y="4945625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6B5501-8456-427D-A05C-B3A3F5061D6B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6B5501-8456-427D-A05C-B3A3F5061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6788A60-035F-4A1D-85EF-2E6764D91FEE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6788A60-035F-4A1D-85EF-2E6764D91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28B9686-9752-48C6-8308-12179034E4B6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28B9686-9752-48C6-8308-12179034E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DEEEED-3E03-4CC6-BFDA-5C600054B165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DEEEED-3E03-4CC6-BFDA-5C600054B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56702C3-FEEB-41E9-AA77-21303822D840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56702C3-FEEB-41E9-AA77-21303822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C0504A2-7474-4217-A518-EA7497EB7975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C0504A2-7474-4217-A518-EA7497EB7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479C225-0CAA-43BD-B7B1-68925CE46C33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479C225-0CAA-43BD-B7B1-68925CE4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C8C4230-DB3F-4510-8A08-7F7CF498C562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C8C4230-DB3F-4510-8A08-7F7CF498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0D2E-CB08-4F7E-AA5F-3C672E954A5D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1B0D2E-CB08-4F7E-AA5F-3C672E954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2AA62F0-D0E3-4D8F-871A-C5A7EF8605A4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2AA62F0-D0E3-4D8F-871A-C5A7EF860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E7036DB-383C-401B-98E3-8DA9F353E255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E7036DB-383C-401B-98E3-8DA9F353E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163122C-0685-47EF-A0DE-55603B3AC3D7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163122C-0685-47EF-A0DE-55603B3AC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05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KD-Tree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49148" y="704740"/>
            <a:ext cx="286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65000"/>
                  </a:schemeClr>
                </a:solidFill>
              </a:rPr>
              <a:t>(For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readability, all slide examples will assume k = 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6445"/>
            <a:ext cx="9880600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57139" y="2678654"/>
            <a:ext cx="0" cy="3270325"/>
          </a:xfrm>
          <a:prstGeom prst="line">
            <a:avLst/>
          </a:prstGeom>
          <a:ln w="28575">
            <a:solidFill>
              <a:srgbClr val="FF1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46961" y="4485939"/>
            <a:ext cx="0" cy="1463040"/>
          </a:xfrm>
          <a:prstGeom prst="line">
            <a:avLst/>
          </a:prstGeom>
          <a:ln w="28575">
            <a:solidFill>
              <a:srgbClr val="FF1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74720" y="2678654"/>
            <a:ext cx="14345" cy="2906357"/>
          </a:xfrm>
          <a:prstGeom prst="line">
            <a:avLst/>
          </a:prstGeom>
          <a:ln w="28575">
            <a:solidFill>
              <a:srgbClr val="FF1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5129" y="3851238"/>
            <a:ext cx="0" cy="1733773"/>
          </a:xfrm>
          <a:prstGeom prst="line">
            <a:avLst/>
          </a:prstGeom>
          <a:ln w="28575">
            <a:solidFill>
              <a:srgbClr val="FF1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53666" y="5606527"/>
            <a:ext cx="8069" cy="342452"/>
          </a:xfrm>
          <a:prstGeom prst="line">
            <a:avLst/>
          </a:prstGeom>
          <a:ln w="28575">
            <a:solidFill>
              <a:srgbClr val="FF1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304442" y="2717537"/>
            <a:ext cx="656217" cy="305362"/>
          </a:xfrm>
          <a:prstGeom prst="roundRect">
            <a:avLst/>
          </a:prstGeom>
          <a:solidFill>
            <a:srgbClr val="FF1CFC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875467" y="4010248"/>
            <a:ext cx="656217" cy="305362"/>
          </a:xfrm>
          <a:prstGeom prst="roundRect">
            <a:avLst/>
          </a:prstGeom>
          <a:solidFill>
            <a:srgbClr val="FF1CFC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465805" y="4010248"/>
            <a:ext cx="656217" cy="305362"/>
          </a:xfrm>
          <a:prstGeom prst="roundRect">
            <a:avLst/>
          </a:prstGeom>
          <a:solidFill>
            <a:srgbClr val="FF1CFC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760308" y="4011425"/>
            <a:ext cx="656217" cy="305362"/>
          </a:xfrm>
          <a:prstGeom prst="roundRect">
            <a:avLst/>
          </a:prstGeom>
          <a:solidFill>
            <a:srgbClr val="FF1CFC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769267" y="5290408"/>
            <a:ext cx="656217" cy="305362"/>
          </a:xfrm>
          <a:prstGeom prst="roundRect">
            <a:avLst/>
          </a:prstGeom>
          <a:solidFill>
            <a:srgbClr val="FF1CFC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527586" y="4485939"/>
            <a:ext cx="11295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57139" y="5595770"/>
            <a:ext cx="209774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89065" y="3842273"/>
            <a:ext cx="1265815" cy="89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531684" y="3376657"/>
            <a:ext cx="656217" cy="305362"/>
          </a:xfrm>
          <a:prstGeom prst="roundRect">
            <a:avLst/>
          </a:prstGeom>
          <a:solidFill>
            <a:schemeClr val="accent6">
              <a:alpha val="1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8104091" y="3363893"/>
            <a:ext cx="656217" cy="305362"/>
          </a:xfrm>
          <a:prstGeom prst="roundRect">
            <a:avLst/>
          </a:prstGeom>
          <a:solidFill>
            <a:schemeClr val="accent6">
              <a:alpha val="1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425484" y="4636733"/>
            <a:ext cx="656217" cy="305362"/>
          </a:xfrm>
          <a:prstGeom prst="roundRect">
            <a:avLst/>
          </a:prstGeom>
          <a:solidFill>
            <a:schemeClr val="accent6">
              <a:alpha val="1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60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35867" y="4902647"/>
            <a:ext cx="4458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Visit: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There’s nothing to do here, let’s backtrack!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11206737" y="4665405"/>
            <a:ext cx="91971" cy="288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147727" y="4945625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87" y="5628482"/>
            <a:ext cx="1665121" cy="1068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892583-6ECD-433C-B6FA-3A7C101D477C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892583-6ECD-433C-B6FA-3A7C101D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CAD68E9-21A5-48F2-BDA6-829C03993426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CAD68E9-21A5-48F2-BDA6-829C03993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8818019-E3C5-4831-992D-AFFB12737C30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8818019-E3C5-4831-992D-AFFB12737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B1D797-10C1-46D1-A9F1-FD8902DC738F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B1D797-10C1-46D1-A9F1-FD8902DC7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A4142-ABBE-4455-8089-744B9C850F3A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A4142-ABBE-4455-8089-744B9C85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4F96D0C-9AEB-4B97-82D0-1EB7391B595A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4F96D0C-9AEB-4B97-82D0-1EB7391B5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893B14-8A99-4CF2-A94A-F8D4CEBC862A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893B14-8A99-4CF2-A94A-F8D4CEBC8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0F0E633-3395-4FD1-9F5F-39E8D8BE70BC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0F0E633-3395-4FD1-9F5F-39E8D8BE7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B83308-291B-4570-B5A8-8C0187BB4CA5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B83308-291B-4570-B5A8-8C0187BB4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6FB9AF3-FBA2-4A87-94C4-A13D73BBB7C5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6FB9AF3-FBA2-4A87-94C4-A13D73BBB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DE375A-42F1-4E58-BD84-78B18CBDFE28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DE375A-42F1-4E58-BD84-78B18CBD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F83D5CC-4672-4328-8DE1-A038419A7F80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F83D5CC-4672-4328-8DE1-A038419A7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38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rgbClr val="FF95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5867" y="4902647"/>
                <a:ext cx="4458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Backtrack to: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867" y="4902647"/>
                <a:ext cx="4458466" cy="369332"/>
              </a:xfrm>
              <a:prstGeom prst="rect">
                <a:avLst/>
              </a:prstGeom>
              <a:blipFill>
                <a:blip r:embed="rId2"/>
                <a:stretch>
                  <a:fillRect l="-12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63AC78-2825-4ED5-8AE7-70849C23F97A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63AC78-2825-4ED5-8AE7-70849C23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EF746C8-31EB-4B90-9442-E732706C598C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EF746C8-31EB-4B90-9442-E732706C5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E34390E-A0BE-4988-9BFA-3C87DB842945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E34390E-A0BE-4988-9BFA-3C87DB842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1C378E3-39AC-4747-87C1-4254F7D38EC5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1C378E3-39AC-4747-87C1-4254F7D3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3BA73A7-C93C-4FA9-8E30-666BA2BFB181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3BA73A7-C93C-4FA9-8E30-666BA2BFB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0187404-1BBB-4DB7-96FE-C27FA6F42396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0187404-1BBB-4DB7-96FE-C27FA6F42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457B63-FC20-408C-956C-4EE382386973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457B63-FC20-408C-956C-4EE382386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222025D-75A1-4EE7-8ACF-6824004E9FBB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222025D-75A1-4EE7-8ACF-6824004E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D2A640-9067-4ABE-ABFB-3803E10D112F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0D2A640-9067-4ABE-ABFB-3803E10D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CDAE43C-C509-4C6E-B7CC-81E043AE9C77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CDAE43C-C509-4C6E-B7CC-81E043AE9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53F528-FD9B-4866-BCFE-5A72B626F872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153F528-FD9B-4866-BCFE-5A72B626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8878FC2-E35E-4CE6-A8C2-3A2D5287F54D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8878FC2-E35E-4CE6-A8C2-3A2D5287F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34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47809" y="2244282"/>
            <a:ext cx="1886142" cy="2638702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rgbClr val="FF95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85998" y="38984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5867" y="4902647"/>
                <a:ext cx="44584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Backtrack to: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Does it make sense for us to </a:t>
                </a:r>
                <a:r>
                  <a:rPr lang="en-US" dirty="0" err="1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recurse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 to the left subtree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(which we disregarded earlier) </a:t>
                </a:r>
                <a:r>
                  <a:rPr lang="en-US" i="1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867" y="4902647"/>
                <a:ext cx="4458466" cy="923330"/>
              </a:xfrm>
              <a:prstGeom prst="rect">
                <a:avLst/>
              </a:prstGeom>
              <a:blipFill>
                <a:blip r:embed="rId2"/>
                <a:stretch>
                  <a:fillRect l="-1231" t="-3289" r="-205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00" y="5000528"/>
            <a:ext cx="1444418" cy="157056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305368" y="5997677"/>
            <a:ext cx="1082007" cy="573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819764" y="5997677"/>
            <a:ext cx="1082007" cy="5734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A55A5B-A2EA-4BF5-B1FC-5055FB562E31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A55A5B-A2EA-4BF5-B1FC-5055FB56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77C653-FDD3-4468-9251-6D61596ABFBB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77C653-FDD3-4468-9251-6D61596AB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C11E5D1-F2D3-468B-80B9-F958D4243F74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C11E5D1-F2D3-468B-80B9-F958D4243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068997-5BC0-437C-B0D4-BCC29552ECD2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068997-5BC0-437C-B0D4-BCC29552E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480E8E-004B-42FE-959F-A9457318019F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480E8E-004B-42FE-959F-A94573180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8F9A111-D665-4C92-BBF3-001260C20E0C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8F9A111-D665-4C92-BBF3-001260C20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DC1D707-F92F-48FA-B0E0-65BB0CEA60BD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DC1D707-F92F-48FA-B0E0-65BB0CEA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2D908BD-7BAE-4A23-A779-587772028348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2D908BD-7BAE-4A23-A779-587772028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1AA37C3-0268-40AC-A7F5-E3BF0B6AAF62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1AA37C3-0268-40AC-A7F5-E3BF0B6AA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36AD2F7-771E-4D4F-8912-7C7071E8788A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36AD2F7-771E-4D4F-8912-7C7071E87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D161F66-7B39-4544-A51C-466AE2BB6F92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D161F66-7B39-4544-A51C-466AE2BB6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870FA9E-5871-4C74-BFA9-566CDDE543AD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870FA9E-5871-4C74-BFA9-566CDDE54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9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55175" y="2254804"/>
            <a:ext cx="1886142" cy="2638702"/>
          </a:xfrm>
          <a:prstGeom prst="rect">
            <a:avLst/>
          </a:prstGeom>
          <a:solidFill>
            <a:srgbClr val="FFD966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rgbClr val="FF95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30869" y="4787743"/>
                <a:ext cx="543054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Backtrack to: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Does it make sense for us to </a:t>
                </a:r>
                <a:r>
                  <a:rPr lang="en-US" dirty="0" err="1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recurse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 to the left subtree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(which we disregarded earlier) </a:t>
                </a:r>
                <a:r>
                  <a:rPr lang="en-US" i="1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?</a:t>
                </a:r>
              </a:p>
              <a:p>
                <a:pPr marL="635000" lvl="1" indent="-254000">
                  <a:buFont typeface="Arial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Yes, of course!</a:t>
                </a:r>
              </a:p>
              <a:p>
                <a:pPr marL="635000" lvl="1" indent="-254000">
                  <a:buFont typeface="Arial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We can’t be sure whether there </a:t>
                </a:r>
                <a:r>
                  <a:rPr lang="en-US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might be points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within the range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that can be found in </a:t>
                </a:r>
                <a:r>
                  <a:rPr lang="en-US" dirty="0">
                    <a:solidFill>
                      <a:schemeClr val="accent4"/>
                    </a:solidFill>
                    <a:latin typeface="Calibri" charset="0"/>
                    <a:ea typeface="Calibri" charset="0"/>
                    <a:cs typeface="Calibri" charset="0"/>
                  </a:rPr>
                  <a:t>the left subtree!</a:t>
                </a:r>
                <a:endParaRPr lang="en-US" i="1" dirty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69" y="4787743"/>
                <a:ext cx="5430547" cy="2031325"/>
              </a:xfrm>
              <a:prstGeom prst="rect">
                <a:avLst/>
              </a:prstGeom>
              <a:blipFill>
                <a:blip r:embed="rId2"/>
                <a:stretch>
                  <a:fillRect l="-1010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55" y="5541112"/>
            <a:ext cx="1081348" cy="1081348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3212319" y="3799011"/>
            <a:ext cx="91557" cy="8618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87738" y="4000573"/>
            <a:ext cx="91557" cy="8618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276227" y="3597449"/>
            <a:ext cx="91557" cy="8618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212322" y="4172637"/>
            <a:ext cx="91557" cy="8618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68000" y="5628482"/>
            <a:ext cx="1082007" cy="573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0668000" y="6274317"/>
            <a:ext cx="1082007" cy="5734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6" name="Oval 15"/>
          <p:cNvSpPr/>
          <p:nvPr/>
        </p:nvSpPr>
        <p:spPr>
          <a:xfrm>
            <a:off x="10451689" y="5468881"/>
            <a:ext cx="1543666" cy="8503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A74070-00D5-46C7-89E2-588E18BA8268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2A74070-00D5-46C7-89E2-588E18BA8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3B347B9-0BFA-4D18-AE57-546063AA4DEB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3B347B9-0BFA-4D18-AE57-546063AA4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D8A1B04-21CA-4571-99C4-B3D3AD10C8A8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D8A1B04-21CA-4571-99C4-B3D3AD10C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49F8B57-9E67-417B-80BC-6D928F21DBB0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49F8B57-9E67-417B-80BC-6D928F21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227575-6A41-4061-ABD0-400B7FF6C754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227575-6A41-4061-ABD0-400B7FF6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86C6401-D9C6-4817-B73D-CD22E450972A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86C6401-D9C6-4817-B73D-CD22E4509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0FEC47F-E464-4D36-8D91-29F8545827D7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0FEC47F-E464-4D36-8D91-29F85458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7973F38-C64C-4BFA-B89B-7D785D724745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7973F38-C64C-4BFA-B89B-7D785D724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29285F-0192-4A95-8C2A-5DF0C0E23A4F}"/>
                  </a:ext>
                </a:extLst>
              </p:cNvPr>
              <p:cNvSpPr txBox="1"/>
              <p:nvPr/>
            </p:nvSpPr>
            <p:spPr>
              <a:xfrm>
                <a:off x="3126702" y="412534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B29285F-0192-4A95-8C2A-5DF0C0E2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702" y="4125347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C25BC7B-8A3D-446F-B9F4-6D7A736F5C2C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C25BC7B-8A3D-446F-B9F4-6D7A736F5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4E1CBE-843A-45D8-9CBB-22663BBB4FD2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4E1CBE-843A-45D8-9CBB-22663BBB4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9076178-D067-463F-A37C-1DD353B6C76D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9076178-D067-463F-A37C-1DD353B6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066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4716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rgbClr val="FF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30869" y="4787743"/>
                <a:ext cx="5430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FF9500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69" y="4787743"/>
                <a:ext cx="5430547" cy="369332"/>
              </a:xfrm>
              <a:prstGeom prst="rect">
                <a:avLst/>
              </a:prstGeom>
              <a:blipFill>
                <a:blip r:embed="rId2"/>
                <a:stretch>
                  <a:fillRect l="-101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6D500B-44AC-4842-9C42-48C543437B09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6D500B-44AC-4842-9C42-48C54343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8349354-8289-483F-A7BF-659DB1218139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8349354-8289-483F-A7BF-659DB1218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570EA37-A4F4-4DF1-A423-2577EE6A969A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570EA37-A4F4-4DF1-A423-2577EE6A9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B961CA-2781-4FC8-A3AB-A044C1C99A2D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B961CA-2781-4FC8-A3AB-A044C1C9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DC9E04F-44E1-4513-954E-BF043EFA5619}"/>
                  </a:ext>
                </a:extLst>
              </p:cNvPr>
              <p:cNvSpPr txBox="1"/>
              <p:nvPr/>
            </p:nvSpPr>
            <p:spPr>
              <a:xfrm>
                <a:off x="2033873" y="353168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DC9E04F-44E1-4513-954E-BF043EFA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73" y="3531687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94B6B89-C982-4A21-A3E8-2201A82B1125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94B6B89-C982-4A21-A3E8-2201A82B1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A61BBF-D5F6-4CC1-9541-53BF4F77AF16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A61BBF-D5F6-4CC1-9541-53BF4F77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3D4B67E-2C34-42CE-A9AB-1C4533294925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3D4B67E-2C34-42CE-A9AB-1C4533294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913540-EA9F-45A2-B084-E92EE7809C73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913540-EA9F-45A2-B084-E92EE780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E5F2C7-4C86-416E-B13B-8ECA282FB227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E5F2C7-4C86-416E-B13B-8ECA282FB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1268A71-46CE-4D00-A84F-9548438C7F99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1268A71-46CE-4D00-A84F-9548438C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4279886-C4F9-43F1-8F92-D854867513D2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4279886-C4F9-43F1-8F92-D85486751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00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30869" y="4787743"/>
                <a:ext cx="54305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Calibri" charset="0"/>
                    <a:ea typeface="Calibri" charset="0"/>
                    <a:cs typeface="Calibri" charset="0"/>
                  </a:rPr>
                  <a:t>Test: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Not within range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</a:t>
                </a:r>
                <a:endParaRPr lang="en-US" dirty="0">
                  <a:solidFill>
                    <a:srgbClr val="7030A0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69" y="4787743"/>
                <a:ext cx="5430547" cy="646331"/>
              </a:xfrm>
              <a:prstGeom prst="rect">
                <a:avLst/>
              </a:prstGeom>
              <a:blipFill>
                <a:blip r:embed="rId2"/>
                <a:stretch>
                  <a:fillRect l="-101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D31ECF-F76D-4571-8C23-F4747146B2B7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D31ECF-F76D-4571-8C23-F4747146B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1E6CB16-EE4B-4465-9E89-9749588B9425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1E6CB16-EE4B-4465-9E89-9749588B9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C471483-EFB2-4E12-A497-D90B750C3757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C471483-EFB2-4E12-A497-D90B750C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1D34690-482E-4E2A-976A-162E60B50CBF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1D34690-482E-4E2A-976A-162E60B50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F7EB00-C01A-456C-9E5D-13AAE7F43B12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F7EB00-C01A-456C-9E5D-13AAE7F43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DE2F856-E629-4F57-B716-867C4F6C2F6D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DE2F856-E629-4F57-B716-867C4F6C2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F9FAB8-4ED6-4A38-84EC-507FFAE752C3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F9FAB8-4ED6-4A38-84EC-507FFAE75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FCEBBB6-8BAD-4DDD-801B-EE0A9399CD6E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FCEBBB6-8BAD-4DDD-801B-EE0A9399C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0DEF8F6-1386-484D-A0BC-2C19C13D5FFF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0DEF8F6-1386-484D-A0BC-2C19C13D5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9AC757A-32BF-4A24-96D6-BECF63CDB7ED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9AC757A-32BF-4A24-96D6-BECF63CDB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AFF369-AEA9-40F3-B1FC-D71771D0BD39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AFF369-AEA9-40F3-B1FC-D71771D0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3F321DD-2E96-44B8-9681-F0CC6C7BEC92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3F321DD-2E96-44B8-9681-F0CC6C7BE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12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15847" y="3937233"/>
            <a:ext cx="1918103" cy="935130"/>
          </a:xfrm>
          <a:prstGeom prst="rect">
            <a:avLst/>
          </a:prstGeom>
          <a:solidFill>
            <a:srgbClr val="FFD966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38535" y="3021825"/>
            <a:ext cx="1957761" cy="911123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rgbClr val="FF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13769" y="5211438"/>
                <a:ext cx="54305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95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Calibri" charset="0"/>
                    <a:ea typeface="Calibri" charset="0"/>
                    <a:cs typeface="Calibri" charset="0"/>
                  </a:rPr>
                  <a:t>Test: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Not within range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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Recursing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on </a:t>
                </a:r>
                <a:r>
                  <a:rPr lang="en-US" b="1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either</a:t>
                </a:r>
                <a:r>
                  <a:rPr 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left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or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right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child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first reasonable in this special case! :O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769" y="5211438"/>
                <a:ext cx="5430547" cy="1200329"/>
              </a:xfrm>
              <a:prstGeom prst="rect">
                <a:avLst/>
              </a:prstGeom>
              <a:blipFill>
                <a:blip r:embed="rId2"/>
                <a:stretch>
                  <a:fillRect l="-1010" t="-3046" r="-157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sp>
        <p:nvSpPr>
          <p:cNvPr id="57" name="Triangle 56"/>
          <p:cNvSpPr/>
          <p:nvPr/>
        </p:nvSpPr>
        <p:spPr>
          <a:xfrm rot="19685572">
            <a:off x="10487044" y="5515611"/>
            <a:ext cx="1100157" cy="533232"/>
          </a:xfrm>
          <a:prstGeom prst="triangle">
            <a:avLst/>
          </a:prstGeom>
          <a:solidFill>
            <a:srgbClr val="F91BF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 rot="2031329">
            <a:off x="9296682" y="5465479"/>
            <a:ext cx="1100157" cy="533232"/>
          </a:xfrm>
          <a:prstGeom prst="triangle">
            <a:avLst/>
          </a:prstGeom>
          <a:solidFill>
            <a:srgbClr val="FFD966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04722B7-224B-4473-B6C4-ECFE8EBA5BED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04722B7-224B-4473-B6C4-ECFE8EBA5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88ECE61-A517-4841-A509-F21C4E838235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88ECE61-A517-4841-A509-F21C4E838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B0ACBFE-7192-42D1-8E82-7F4EEA887B5C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B0ACBFE-7192-42D1-8E82-7F4EEA887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E7F29E-D9D7-40A0-ADDB-492C760F5CAD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E7F29E-D9D7-40A0-ADDB-492C760F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5CCEF0-47A6-4846-9DD4-41F41078EF34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A5CCEF0-47A6-4846-9DD4-41F41078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C95F88-D909-459B-844B-3876761E41DB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C95F88-D909-459B-844B-3876761E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4492932-B15D-44C8-885F-AC994C491B6B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4492932-B15D-44C8-885F-AC994C491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8B1BA63-E68E-474E-BF6B-E02F1EFC511B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8B1BA63-E68E-474E-BF6B-E02F1EFC5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A05E5C7-05B4-4150-84A8-220861BBB991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A05E5C7-05B4-4150-84A8-220861BBB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251A1AD-F43A-428B-9CBA-6C6BB87C141A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251A1AD-F43A-428B-9CBA-6C6BB87C1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478A5B-BDA5-4434-AB2B-AD91D9FCA086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478A5B-BDA5-4434-AB2B-AD91D9FC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6827EA6-D00B-467F-9AFD-69C8B3A136E3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6827EA6-D00B-467F-9AFD-69C8B3A13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037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15847" y="3937233"/>
            <a:ext cx="1918103" cy="935130"/>
          </a:xfrm>
          <a:prstGeom prst="rect">
            <a:avLst/>
          </a:prstGeom>
          <a:solidFill>
            <a:srgbClr val="FFD966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28136" y="3036996"/>
            <a:ext cx="1957761" cy="911123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76403" y="3916407"/>
            <a:ext cx="127821" cy="117989"/>
          </a:xfrm>
          <a:prstGeom prst="ellipse">
            <a:avLst/>
          </a:prstGeom>
          <a:solidFill>
            <a:srgbClr val="FF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13769" y="5211438"/>
                <a:ext cx="54305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Visit: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Calibri" charset="0"/>
                    <a:ea typeface="Calibri" charset="0"/>
                    <a:cs typeface="Calibri" charset="0"/>
                  </a:rPr>
                  <a:t>Test: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Not within range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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Recursing on </a:t>
                </a:r>
                <a:r>
                  <a:rPr lang="en-US" b="1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either</a:t>
                </a:r>
                <a:r>
                  <a:rPr 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left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or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right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child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first reasonable in this special case! :O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b="1" u="sng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By convention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 let’s pick 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right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  <a:sym typeface="Wingdings"/>
                      </a:rPr>
                      <m:t>≥</m:t>
                    </m:r>
                  </m:oMath>
                </a14:m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  <a:sym typeface="Wingdings"/>
                  </a:rPr>
                  <a:t>currDim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)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first</a:t>
                </a:r>
                <a:endParaRPr lang="en-US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769" y="5211438"/>
                <a:ext cx="5430547" cy="1200329"/>
              </a:xfrm>
              <a:prstGeom prst="rect">
                <a:avLst/>
              </a:prstGeom>
              <a:blipFill>
                <a:blip r:embed="rId2"/>
                <a:stretch>
                  <a:fillRect l="-1010" t="-3553" r="-157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sp>
        <p:nvSpPr>
          <p:cNvPr id="57" name="Triangle 56"/>
          <p:cNvSpPr/>
          <p:nvPr/>
        </p:nvSpPr>
        <p:spPr>
          <a:xfrm rot="19685572">
            <a:off x="10487044" y="5515611"/>
            <a:ext cx="1100157" cy="533232"/>
          </a:xfrm>
          <a:prstGeom prst="triangle">
            <a:avLst/>
          </a:prstGeom>
          <a:solidFill>
            <a:srgbClr val="F91BF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 rot="2031329">
            <a:off x="9296682" y="5465479"/>
            <a:ext cx="1100157" cy="533232"/>
          </a:xfrm>
          <a:prstGeom prst="triangle">
            <a:avLst/>
          </a:prstGeom>
          <a:solidFill>
            <a:srgbClr val="FFD966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472258" y="5273033"/>
            <a:ext cx="1189703" cy="1300429"/>
          </a:xfrm>
          <a:prstGeom prst="ellipse">
            <a:avLst/>
          </a:prstGeom>
          <a:noFill/>
          <a:ln w="28575">
            <a:solidFill>
              <a:srgbClr val="F50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B570D8-B8A3-4C60-B563-669C56F2FFD0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B570D8-B8A3-4C60-B563-669C56F2F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0E091C2-5B91-4128-9E60-C7D2529213BE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0E091C2-5B91-4128-9E60-C7D252921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93D57F8-0F99-416A-BCAA-E503736D3548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93D57F8-0F99-416A-BCAA-E503736D3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66209A0-06A7-48C3-A15A-33DBBA9F097F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66209A0-06A7-48C3-A15A-33DBBA9F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154525-C68B-4716-82A8-6DFCCEA36D43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154525-C68B-4716-82A8-6DFCCEA36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67E334E-1EB4-4C47-AB8A-4809A5085602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67E334E-1EB4-4C47-AB8A-4809A5085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9185BBD-350C-4BFF-B247-DFA99EB0CD9E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9185BBD-350C-4BFF-B247-DFA99EB0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89E1DA8-9967-49FA-87FE-8AE4F330CDE8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89E1DA8-9967-49FA-87FE-8AE4F330C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805C0E-0FEB-41FA-A901-3AF8DBF8C46D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805C0E-0FEB-41FA-A901-3AF8DBF8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ECE8375-C12A-4733-873B-7EA5B9573C61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ECE8375-C12A-4733-873B-7EA5B9573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BC08242-0508-4388-A2A4-DE670A26563F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BC08242-0508-4388-A2A4-DE670A26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694DF5-B8D1-40EE-ABEC-46033FE95F0A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694DF5-B8D1-40EE-ABEC-46033FE95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980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38535" y="3020953"/>
            <a:ext cx="1957761" cy="911123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15847" y="3937233"/>
            <a:ext cx="1918103" cy="935130"/>
          </a:xfrm>
          <a:prstGeom prst="rect">
            <a:avLst/>
          </a:prstGeom>
          <a:solidFill>
            <a:srgbClr val="FFD966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89" y="4641044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49083" y="5204236"/>
                <a:ext cx="54305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91BFF"/>
                    </a:solidFill>
                  </a:rPr>
                  <a:t>Bo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</a:t>
                </a:r>
                <a:r>
                  <a:rPr lang="en-US" dirty="0"/>
                  <a:t> of these children are 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null, </a:t>
                </a:r>
                <a:r>
                  <a:rPr lang="en-US" dirty="0">
                    <a:ea typeface="Calibri" charset="0"/>
                    <a:cs typeface="Calibri" charset="0"/>
                  </a:rPr>
                  <a:t>so the recursion won’t bear any fruit</a:t>
                </a:r>
                <a:r>
                  <a:rPr lang="mr-IN" dirty="0">
                    <a:ea typeface="Calibri" charset="0"/>
                    <a:cs typeface="Calibri" charset="0"/>
                  </a:rPr>
                  <a:t>…</a:t>
                </a:r>
                <a:r>
                  <a:rPr lang="en-US" dirty="0">
                    <a:ea typeface="Calibri" charset="0"/>
                    <a:cs typeface="Calibri" charset="0"/>
                  </a:rPr>
                  <a:t> let’s pop some stack frames and go all the way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6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083" y="5204236"/>
                <a:ext cx="5430547" cy="923330"/>
              </a:xfrm>
              <a:prstGeom prst="rect">
                <a:avLst/>
              </a:prstGeom>
              <a:blipFill>
                <a:blip r:embed="rId2"/>
                <a:stretch>
                  <a:fillRect l="-101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274845">
            <a:off x="10753661" y="5548879"/>
            <a:ext cx="95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1BFF"/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9802780" y="5338775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2289038">
            <a:off x="9232068" y="5686117"/>
            <a:ext cx="95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0628616" y="5347003"/>
            <a:ext cx="309770" cy="28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276403" y="3916407"/>
            <a:ext cx="127821" cy="117989"/>
          </a:xfrm>
          <a:prstGeom prst="ellipse">
            <a:avLst/>
          </a:prstGeom>
          <a:solidFill>
            <a:srgbClr val="FF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7ECA87-6FEB-4859-9181-A5BC25C272F8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7ECA87-6FEB-4859-9181-A5BC25C27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C225F92-4715-492D-84C3-6E7C31E166E8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C225F92-4715-492D-84C3-6E7C31E16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68D2007-5F49-4CA3-A7EB-868595DF3028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68D2007-5F49-4CA3-A7EB-868595DF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790D60-E4AA-4073-AC9A-4578FC1CF256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790D60-E4AA-4073-AC9A-4578FC1C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47A2B9-CF8D-42D6-B3E2-E1079651D990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47A2B9-CF8D-42D6-B3E2-E1079651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C7FA05C-59C1-4551-8D06-76DE1CA4CB7D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C7FA05C-59C1-4551-8D06-76DE1CA4C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7842501-553D-48DF-A21A-463CCD3814F4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7842501-553D-48DF-A21A-463CCD381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10C79DE-52FA-4641-886B-3CFE59B3E0D9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10C79DE-52FA-4641-886B-3CFE59B3E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5650E63-3854-42FF-A003-A218EE97060D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5650E63-3854-42FF-A003-A218EE97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1FB7AA1-79D9-46ED-9704-763975548ABB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1FB7AA1-79D9-46ED-9704-763975548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4F00C8C-8913-4F9C-A563-47F928C4C386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4F00C8C-8913-4F9C-A563-47F928C4C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0309EC6-6404-411C-BA16-C0D126F0AB7C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0309EC6-6404-411C-BA16-C0D126F0A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714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317862" y="4703754"/>
                <a:ext cx="5430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Backtrack to: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62" y="4703754"/>
                <a:ext cx="5430547" cy="369332"/>
              </a:xfrm>
              <a:prstGeom prst="rect">
                <a:avLst/>
              </a:prstGeom>
              <a:blipFill>
                <a:blip r:embed="rId3"/>
                <a:stretch>
                  <a:fillRect l="-89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839EA4-824D-4BBB-B7FB-75A3A7058FE2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839EA4-824D-4BBB-B7FB-75A3A705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7DD91E9-32FC-4CCD-ABE7-D2F755DA39E9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7DD91E9-32FC-4CCD-ABE7-D2F755DA3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00BCF8-B5DC-4D4B-AA4E-A3F87F67D2CE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A00BCF8-B5DC-4D4B-AA4E-A3F87F67D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FC0361-F2B8-4D28-9B12-45A6D1CE5725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FC0361-F2B8-4D28-9B12-45A6D1CE5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9080ABB-984A-458D-BB97-23FA1E14A554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9080ABB-984A-458D-BB97-23FA1E14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A93F75D-4E5F-4832-B324-51AD5AF5AE7F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A93F75D-4E5F-4832-B324-51AD5AF5A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D95E1B-97B5-444F-B958-549A3368D78C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BD95E1B-97B5-444F-B958-549A3368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AD4061-A83C-42CE-A9EC-178677ABBF29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5AD4061-A83C-42CE-A9EC-178677ABB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96D58A8-ADA7-4DD6-9F79-69F794ED563E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96D58A8-ADA7-4DD6-9F79-69F794ED5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C259000-0D9E-46F5-8DE5-E1EE82457A68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C259000-0D9E-46F5-8DE5-E1EE82457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C6D9979-17CB-46F8-A351-769DC095964C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C6D9979-17CB-46F8-A351-769DC095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F6F4A35-2C65-4492-B904-0DC868D99710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F6F4A35-2C65-4492-B904-0DC868D99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33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400" dirty="0"/>
              <a:t>When we insert, we have to be careful: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dirty="0"/>
              <a:t>To </a:t>
            </a:r>
            <a:r>
              <a:rPr lang="en-US" sz="2800" i="1" dirty="0">
                <a:solidFill>
                  <a:srgbClr val="7030A0"/>
                </a:solidFill>
              </a:rPr>
              <a:t>alternate our dimensions!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dirty="0">
                <a:solidFill>
                  <a:srgbClr val="FF0000"/>
                </a:solidFill>
              </a:rPr>
              <a:t>To obey the BST property;</a:t>
            </a:r>
            <a:r>
              <a:rPr lang="en-US" sz="2800" dirty="0"/>
              <a:t> points whose </a:t>
            </a:r>
            <a:r>
              <a:rPr lang="en-US" sz="2800" dirty="0">
                <a:solidFill>
                  <a:schemeClr val="accent2"/>
                </a:solidFill>
              </a:rPr>
              <a:t>current dimension </a:t>
            </a:r>
            <a:r>
              <a:rPr lang="en-US" sz="2800" dirty="0">
                <a:solidFill>
                  <a:srgbClr val="FF1CFC"/>
                </a:solidFill>
              </a:rPr>
              <a:t>value </a:t>
            </a:r>
            <a:r>
              <a:rPr lang="en-US" sz="2800" dirty="0"/>
              <a:t>is </a:t>
            </a:r>
            <a:r>
              <a:rPr lang="en-US" sz="2800" dirty="0">
                <a:solidFill>
                  <a:schemeClr val="accent6"/>
                </a:solidFill>
              </a:rPr>
              <a:t>bigger than or equal</a:t>
            </a:r>
            <a:r>
              <a:rPr lang="en-US" sz="2800" dirty="0"/>
              <a:t> to the </a:t>
            </a:r>
            <a:r>
              <a:rPr lang="en-US" sz="2800" dirty="0">
                <a:solidFill>
                  <a:srgbClr val="0070C0"/>
                </a:solidFill>
              </a:rPr>
              <a:t>visited node’s point’s </a:t>
            </a:r>
            <a:r>
              <a:rPr lang="en-US" sz="2800" dirty="0">
                <a:solidFill>
                  <a:schemeClr val="accent2"/>
                </a:solidFill>
              </a:rPr>
              <a:t>current dimension </a:t>
            </a:r>
            <a:r>
              <a:rPr lang="en-US" sz="2800" dirty="0">
                <a:solidFill>
                  <a:srgbClr val="12CCF0"/>
                </a:solidFill>
              </a:rPr>
              <a:t>value </a:t>
            </a:r>
            <a:r>
              <a:rPr lang="en-US" sz="2800" dirty="0"/>
              <a:t>should be inserted into the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right subtree, </a:t>
            </a:r>
            <a:r>
              <a:rPr lang="en-US" sz="2800" dirty="0"/>
              <a:t>and vice versa.</a:t>
            </a:r>
            <a:endParaRPr lang="en-US" sz="2800" i="1" dirty="0">
              <a:solidFill>
                <a:srgbClr val="7030A0"/>
              </a:solidFill>
            </a:endParaRPr>
          </a:p>
          <a:p>
            <a:pPr lvl="1"/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1383897" y="4902818"/>
            <a:ext cx="2771694" cy="1994482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317862" y="4703754"/>
                <a:ext cx="54305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Backtrack to: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rgbClr val="F91BFF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Does it make sense for us to </a:t>
                </a:r>
                <a:r>
                  <a:rPr lang="en-US" dirty="0" err="1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recurse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 to the left subtree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(which we disregarded earlier) </a:t>
                </a:r>
                <a:r>
                  <a:rPr lang="en-US" i="1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6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62" y="4703754"/>
                <a:ext cx="5430547" cy="1200329"/>
              </a:xfrm>
              <a:prstGeom prst="rect">
                <a:avLst/>
              </a:prstGeom>
              <a:blipFill>
                <a:blip r:embed="rId3"/>
                <a:stretch>
                  <a:fillRect l="-898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26" y="5582258"/>
            <a:ext cx="1006336" cy="1094223"/>
          </a:xfrm>
          <a:prstGeom prst="rect">
            <a:avLst/>
          </a:prstGeom>
        </p:spPr>
      </p:pic>
      <p:sp>
        <p:nvSpPr>
          <p:cNvPr id="58" name="Rounded Rectangle 57"/>
          <p:cNvSpPr/>
          <p:nvPr/>
        </p:nvSpPr>
        <p:spPr>
          <a:xfrm>
            <a:off x="5784562" y="5904083"/>
            <a:ext cx="1082007" cy="573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298958" y="5904083"/>
            <a:ext cx="1082007" cy="5734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B2E71B-AB66-45BE-AB39-1DB6E0A03928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B2E71B-AB66-45BE-AB39-1DB6E0A03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2D7B977-9846-44E2-A60D-0F868B1946BE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2D7B977-9846-44E2-A60D-0F868B194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F30FBDC-C057-40E8-9E54-F1F693D4A46B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F30FBDC-C057-40E8-9E54-F1F693D4A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2283F7-D890-417C-AC51-FD7109FEEA58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32283F7-D890-417C-AC51-FD7109FEE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54981CF-A092-471F-9BCE-6B3BBDF2802E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54981CF-A092-471F-9BCE-6B3BBDF2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B995E2-6A4B-4338-A11D-E76FFC6FFA83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EB995E2-6A4B-4338-A11D-E76FFC6FF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0F34FA-4C75-43B1-8AD0-3F37F0896212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0F34FA-4C75-43B1-8AD0-3F37F0896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94476CD-85D2-408D-8B36-573CC8A24392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94476CD-85D2-408D-8B36-573CC8A24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3278872-1412-4C86-869E-B87B8B021597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3278872-1412-4C86-869E-B87B8B021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3E36827-B253-436F-BC42-181CFC516BBA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3E36827-B253-436F-BC42-181CFC516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53AAB9D-BDF6-4EA7-A9BA-272E78B94DD9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53AAB9D-BDF6-4EA7-A9BA-272E78B9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DEC4F7F-9CB7-4473-A373-7ED2967A5D1C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DEC4F7F-9CB7-4473-A373-7ED2967A5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25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1383897" y="4902818"/>
            <a:ext cx="2771694" cy="1994482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>
            <a:endCxn id="68" idx="4"/>
          </p:cNvCxnSpPr>
          <p:nvPr/>
        </p:nvCxnSpPr>
        <p:spPr>
          <a:xfrm flipH="1">
            <a:off x="3751008" y="3954715"/>
            <a:ext cx="18433" cy="65532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15940" y="4237078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55648" y="5182063"/>
                <a:ext cx="543054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Backtrack to: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rgbClr val="F91BFF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Does it make sense for us to </a:t>
                </a:r>
                <a:r>
                  <a:rPr lang="en-US" dirty="0" err="1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recurse</a:t>
                </a:r>
                <a:r>
                  <a:rPr lang="en-US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 to the left subtree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(which we disregarded earlier) </a:t>
                </a:r>
                <a:r>
                  <a:rPr lang="en-US" i="1" dirty="0">
                    <a:solidFill>
                      <a:srgbClr val="F91BFF"/>
                    </a:solidFill>
                    <a:latin typeface="Calibri" charset="0"/>
                    <a:ea typeface="Calibri" charset="0"/>
                    <a:cs typeface="Calibri" charset="0"/>
                  </a:rPr>
                  <a:t>?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The </a:t>
                </a:r>
                <a:r>
                  <a:rPr 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y-distance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d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between</a:t>
                </a:r>
                <a:r>
                  <a:rPr lang="en-US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and the </a:t>
                </a:r>
                <a:r>
                  <a:rPr lang="en-US" dirty="0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rPr>
                  <a:t>anchor point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is </a:t>
                </a:r>
                <a:r>
                  <a:rPr lang="en-US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greater than r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!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solidFill>
                    <a:schemeClr val="accent6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8" y="5182063"/>
                <a:ext cx="5430547" cy="1754326"/>
              </a:xfrm>
              <a:prstGeom prst="rect">
                <a:avLst/>
              </a:prstGeom>
              <a:blipFill>
                <a:blip r:embed="rId3"/>
                <a:stretch>
                  <a:fillRect l="-898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10567435" y="5437678"/>
            <a:ext cx="1082007" cy="573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597945" y="6146209"/>
            <a:ext cx="1082007" cy="57341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Oval 2"/>
          <p:cNvSpPr/>
          <p:nvPr/>
        </p:nvSpPr>
        <p:spPr>
          <a:xfrm>
            <a:off x="10378532" y="6086081"/>
            <a:ext cx="1458322" cy="759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95" y="4486325"/>
            <a:ext cx="1060818" cy="1016028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169398" y="3956896"/>
            <a:ext cx="442105" cy="9366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04966" y="421041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CA13111-1882-42E6-9475-3384269D171E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CA13111-1882-42E6-9475-3384269D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DF40B6C-D116-4E9C-878D-262EEE9AF3B6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DF40B6C-D116-4E9C-878D-262EEE9AF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58ACD30-ECDE-445B-B4FF-EC91ADA063FF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58ACD30-ECDE-445B-B4FF-EC91ADA06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CBB3A3-BFD2-4986-AD65-0E5CAD59A058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CBB3A3-BFD2-4986-AD65-0E5CAD59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61A7460-4215-4E56-897D-9B31AF312911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61A7460-4215-4E56-897D-9B31AF312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A820186-F818-4355-B46F-AEE3EB1F459F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A820186-F818-4355-B46F-AEE3EB1F4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76EFD0-CC6C-4895-9575-A8D19F840F2A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76EFD0-CC6C-4895-9575-A8D19F840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19F936A-992D-401F-89F8-214CCBAE4D90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19F936A-992D-401F-89F8-214CCBAE4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607B18-EB7E-4390-97FF-1728AE061840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607B18-EB7E-4390-97FF-1728AE061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FB81A95-BD8A-41F7-A703-A89A8D3F0109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FB81A95-BD8A-41F7-A703-A89A8D3F0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9505B87-51C2-41C6-8782-891EE342BCA6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9505B87-51C2-41C6-8782-891EE342B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678F5C-E880-410D-B520-7748F4B6F756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7678F5C-E880-410D-B520-7748F4B6F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015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55648" y="5182063"/>
                <a:ext cx="54305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Similarly, </a:t>
                </a:r>
                <a:r>
                  <a:rPr lang="en-US" dirty="0">
                    <a:solidFill>
                      <a:srgbClr val="F91BFF"/>
                    </a:solidFill>
                  </a:rPr>
                  <a:t>the left subtree of the </a:t>
                </a:r>
                <a:r>
                  <a:rPr lang="en-US" dirty="0">
                    <a:solidFill>
                      <a:schemeClr val="accent6"/>
                    </a:solidFill>
                  </a:rPr>
                  <a:t>root</a:t>
                </a:r>
                <a:r>
                  <a:rPr lang="en-US" dirty="0">
                    <a:solidFill>
                      <a:srgbClr val="F91BFF"/>
                    </a:solidFill>
                  </a:rPr>
                  <a:t> </a:t>
                </a:r>
                <a:r>
                  <a:rPr lang="en-US" dirty="0"/>
                  <a:t>need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not</a:t>
                </a:r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be examined, since the x-distance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18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18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FF18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and the anchor</a:t>
                </a:r>
                <a:r>
                  <a:rPr lang="en-US" dirty="0"/>
                  <a:t> is greater than </a:t>
                </a:r>
                <a:r>
                  <a:rPr lang="en-US" i="1" dirty="0">
                    <a:solidFill>
                      <a:srgbClr val="7030A0"/>
                    </a:solidFill>
                  </a:rPr>
                  <a:t>r</a:t>
                </a:r>
                <a:r>
                  <a:rPr lang="en-US" dirty="0"/>
                  <a:t>!</a:t>
                </a:r>
                <a:endParaRPr lang="en-US" dirty="0">
                  <a:solidFill>
                    <a:schemeClr val="accent6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48" y="5182063"/>
                <a:ext cx="5430547" cy="923330"/>
              </a:xfrm>
              <a:prstGeom prst="rect">
                <a:avLst/>
              </a:prstGeom>
              <a:blipFill>
                <a:blip r:embed="rId3"/>
                <a:stretch>
                  <a:fillRect l="-89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/>
          <p:cNvSpPr/>
          <p:nvPr/>
        </p:nvSpPr>
        <p:spPr>
          <a:xfrm>
            <a:off x="38519" y="3073433"/>
            <a:ext cx="1405871" cy="3761330"/>
          </a:xfrm>
          <a:prstGeom prst="rect">
            <a:avLst/>
          </a:prstGeom>
          <a:solidFill>
            <a:srgbClr val="F91BFF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A818B6-C429-4520-8F41-CB1DAE7911D8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A818B6-C429-4520-8F41-CB1DAE791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E0C868C-3218-4C04-83C0-E6AA3695ACFA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E0C868C-3218-4C04-83C0-E6AA3695A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2132F9E-901D-4526-A0D2-34CCBD41FD5A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2132F9E-901D-4526-A0D2-34CCBD41F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02B399D-7049-465E-8520-B00CAA82D64A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F18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F18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F18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02B399D-7049-465E-8520-B00CAA82D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489F516-FA9E-4771-949A-64B20C4CAA38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489F516-FA9E-4771-949A-64B20C4CA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C6BFD05-A659-4A60-A491-B4EBF2688612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C6BFD05-A659-4A60-A491-B4EBF2688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B4D984D-965D-46B8-9941-1D9172683ABA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B4D984D-965D-46B8-9941-1D9172683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B159165-D2D3-4ECD-8FB5-AAA7307BF69B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B159165-D2D3-4ECD-8FB5-AAA7307BF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46D9E8-255F-4DD8-AFBB-78F84B891FDF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46D9E8-255F-4DD8-AFBB-78F84B891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0A216B7-D908-459B-B51B-EE53FFAB1291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0A216B7-D908-459B-B51B-EE53FFAB1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03B91C-5110-4BD6-BC71-E1195533EC22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03B91C-5110-4BD6-BC71-E1195533E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3567965-5EC3-4F0B-BF51-7E19EB187576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3567965-5EC3-4F0B-BF51-7E19EB187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93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156156" y="3309615"/>
            <a:ext cx="1189703" cy="13004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3769441" y="3395259"/>
            <a:ext cx="290051" cy="5594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17411649">
            <a:off x="3629495" y="3469116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1" y="3887093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34446" y="5193250"/>
                <a:ext cx="5430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Final result: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446" y="5193250"/>
                <a:ext cx="5430547" cy="369332"/>
              </a:xfrm>
              <a:prstGeom prst="rect">
                <a:avLst/>
              </a:prstGeom>
              <a:blipFill>
                <a:blip r:embed="rId3"/>
                <a:stretch>
                  <a:fillRect l="-101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7C8A22-EA9D-4165-B289-335FC1368EC0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7C8A22-EA9D-4165-B289-335FC1368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4D10038-7EF8-4BC4-AB47-F9741C800890}"/>
                  </a:ext>
                </a:extLst>
              </p:cNvPr>
              <p:cNvSpPr/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4D10038-7EF8-4BC4-AB47-F9741C800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322" y="2643757"/>
                <a:ext cx="830843" cy="3620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E17C089-70A5-4795-A524-1BC251452D09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E17C089-70A5-4795-A524-1BC25145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33CAF2-78FE-4335-A303-86D86C081572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33CAF2-78FE-4335-A303-86D86C081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8C5B71-E870-44B9-BEF4-17C1504AB5D9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78C5B71-E870-44B9-BEF4-17C1504A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66F4933-C7E7-4657-A4F6-0AF04D9EF60D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66F4933-C7E7-4657-A4F6-0AF04D9EF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EAEE64-CEAE-4ADD-9AEA-4957634329F0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EAEE64-CEAE-4ADD-9AEA-495763432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A7FF3CA-2CC2-4AB0-B29E-5D2DE0040691}"/>
                  </a:ext>
                </a:extLst>
              </p:cNvPr>
              <p:cNvSpPr/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A7FF3CA-2CC2-4AB0-B29E-5D2DE0040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52" y="3395259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433A05-6797-4802-B771-97853162454B}"/>
                  </a:ext>
                </a:extLst>
              </p:cNvPr>
              <p:cNvSpPr txBox="1"/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433A05-6797-4802-B771-978531624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36" y="4148994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4D5ACB7-C563-4B05-BE23-AE0DF798F827}"/>
                  </a:ext>
                </a:extLst>
              </p:cNvPr>
              <p:cNvSpPr/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4D5ACB7-C563-4B05-BE23-AE0DF798F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8D513D8-2CBC-40E2-AEEB-EC98BCAE8F4C}"/>
                  </a:ext>
                </a:extLst>
              </p:cNvPr>
              <p:cNvSpPr txBox="1"/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8D513D8-2CBC-40E2-AEEB-EC98BCAE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240" y="554111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355A7D5-7D47-4333-A787-19DF77491499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355A7D5-7D47-4333-A787-19DF77491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488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91257" y="3011129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25536" y="4148994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(10, 4)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09623" y="5351483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(0, -2)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49751" y="5484878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(4, </a:t>
            </a:r>
            <a:r>
              <a:rPr lang="en-US" sz="1200" dirty="0"/>
              <a:t>-3)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16304" y="4934439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(7, 0)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46009" y="3532920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(4, 5)</a:t>
            </a:r>
          </a:p>
        </p:txBody>
      </p:sp>
      <p:sp>
        <p:nvSpPr>
          <p:cNvPr id="46" name="Oval 45"/>
          <p:cNvSpPr/>
          <p:nvPr/>
        </p:nvSpPr>
        <p:spPr>
          <a:xfrm>
            <a:off x="8387375" y="2605348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(0, -2)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9632285" y="3414142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(7, 0)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0550426" y="4263372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(10, 4)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9964993" y="4937747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(4, 5)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541342" y="3400914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(-2, 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112" y="4227624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(-2, 1)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697808" y="4204377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(4, -3)</a:t>
            </a:r>
          </a:p>
        </p:txBody>
      </p:sp>
      <p:sp>
        <p:nvSpPr>
          <p:cNvPr id="68" name="Oval 67"/>
          <p:cNvSpPr/>
          <p:nvPr/>
        </p:nvSpPr>
        <p:spPr>
          <a:xfrm>
            <a:off x="1896731" y="4897136"/>
            <a:ext cx="1658526" cy="171827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860665" y="5211438"/>
            <a:ext cx="445436" cy="3478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57515" y="5827760"/>
            <a:ext cx="666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(7, -2)</a:t>
            </a:r>
          </a:p>
        </p:txBody>
      </p:sp>
      <p:sp>
        <p:nvSpPr>
          <p:cNvPr id="71" name="TextBox 70"/>
          <p:cNvSpPr txBox="1"/>
          <p:nvPr/>
        </p:nvSpPr>
        <p:spPr>
          <a:xfrm rot="19664266">
            <a:off x="2855478" y="5099550"/>
            <a:ext cx="2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27" y="5570770"/>
            <a:ext cx="309653" cy="275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5794" y="4784119"/>
            <a:ext cx="395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Let’s try to trace this one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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133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338028" y="4542816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(12, -7)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65" y="-1585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558" y="65142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5089" y="79805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12436" y="1238493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3033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9773" y="2276764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(10, 4)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33860" y="3479253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(0, -2)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73988" y="3612648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(4, </a:t>
            </a:r>
            <a:r>
              <a:rPr lang="en-US" sz="1200" dirty="0"/>
              <a:t>-3)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40541" y="3062209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(7, 0)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70246" y="1660690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(4, 5)</a:t>
            </a:r>
          </a:p>
        </p:txBody>
      </p:sp>
      <p:sp>
        <p:nvSpPr>
          <p:cNvPr id="46" name="Oval 45"/>
          <p:cNvSpPr/>
          <p:nvPr/>
        </p:nvSpPr>
        <p:spPr>
          <a:xfrm>
            <a:off x="7918994" y="1524168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(0, -2)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8851836" y="2126616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(7, 0)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553147" y="2671363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(10, 4)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9588917" y="3344907"/>
            <a:ext cx="756380" cy="3931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(4, 5)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238545" y="2083123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(-2, 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3349" y="2355394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(-2, 1)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427354" y="2760799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(4, -3)</a:t>
            </a:r>
          </a:p>
        </p:txBody>
      </p:sp>
      <p:sp>
        <p:nvSpPr>
          <p:cNvPr id="68" name="Oval 67"/>
          <p:cNvSpPr/>
          <p:nvPr/>
        </p:nvSpPr>
        <p:spPr>
          <a:xfrm>
            <a:off x="1600744" y="1624513"/>
            <a:ext cx="1731127" cy="171469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564679" y="1782222"/>
            <a:ext cx="371221" cy="5044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161529" y="2555137"/>
            <a:ext cx="696121" cy="3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(7, 1)</a:t>
            </a:r>
          </a:p>
        </p:txBody>
      </p:sp>
      <p:sp>
        <p:nvSpPr>
          <p:cNvPr id="71" name="TextBox 70"/>
          <p:cNvSpPr txBox="1"/>
          <p:nvPr/>
        </p:nvSpPr>
        <p:spPr>
          <a:xfrm rot="19405761">
            <a:off x="2512882" y="1742925"/>
            <a:ext cx="281884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41" y="2298147"/>
            <a:ext cx="323208" cy="28793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576267" y="3637598"/>
            <a:ext cx="76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(7, -2.5)</a:t>
            </a:r>
            <a:endParaRPr lang="en-US" sz="12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352874" y="4186739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(13, -4)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558824" y="3994161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(8, -3)</a:t>
            </a:r>
            <a:endParaRPr lang="en-US" sz="1200" dirty="0"/>
          </a:p>
        </p:txBody>
      </p:sp>
      <p:cxnSp>
        <p:nvCxnSpPr>
          <p:cNvPr id="77" name="Straight Connector 76"/>
          <p:cNvCxnSpPr>
            <a:stCxn id="44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155162" y="3338107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(11, -2)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55006" y="4490762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(5, -5)</a:t>
            </a:r>
          </a:p>
        </p:txBody>
      </p:sp>
      <p:sp>
        <p:nvSpPr>
          <p:cNvPr id="86" name="Oval 85"/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322585" y="4835907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-7)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898015" y="4545546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(9, -6)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706894" y="3363247"/>
            <a:ext cx="826435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(8, -3)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8081672" y="4058224"/>
            <a:ext cx="81071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(9, -6)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3" name="Oval 102"/>
          <p:cNvSpPr/>
          <p:nvPr/>
        </p:nvSpPr>
        <p:spPr>
          <a:xfrm>
            <a:off x="7062196" y="5085364"/>
            <a:ext cx="79360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(7</a:t>
            </a:r>
            <a:r>
              <a:rPr lang="en-US" sz="1200">
                <a:solidFill>
                  <a:schemeClr val="tx1"/>
                </a:solidFill>
              </a:rPr>
              <a:t>, -7)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7615554" y="4572373"/>
            <a:ext cx="81071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(5, -5)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8503809" y="4590726"/>
            <a:ext cx="906405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(12, -7)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8863044" y="5152450"/>
            <a:ext cx="95097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(13, -4)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9154717" y="4025739"/>
            <a:ext cx="1044901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(7, -2.5)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9775312" y="4607362"/>
            <a:ext cx="95097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(11, -2)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171654" y="3093117"/>
            <a:ext cx="210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And this one!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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775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338028" y="4542816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(12, -7)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65" y="-1585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Range Query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558" y="65142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5089" y="79805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12436" y="1238493"/>
            <a:ext cx="44245" cy="386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073713" y="355875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0084" y="300161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393695" y="294459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049989" y="1255344"/>
            <a:ext cx="5499" cy="1753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30338" y="220938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9773" y="2276764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(10, 4)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72153" y="3021276"/>
            <a:ext cx="5530" cy="2086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919405" y="384559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179412" y="206500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-145485" y="273418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48581" y="267518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990807" y="203001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33860" y="3479253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(0, -2)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73988" y="3612648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(4, </a:t>
            </a:r>
            <a:r>
              <a:rPr lang="en-US" sz="1200" dirty="0"/>
              <a:t>-3)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40541" y="3062209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(7, 0)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70246" y="1660690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(4, 5)</a:t>
            </a:r>
          </a:p>
        </p:txBody>
      </p:sp>
      <p:sp>
        <p:nvSpPr>
          <p:cNvPr id="46" name="Oval 45"/>
          <p:cNvSpPr/>
          <p:nvPr/>
        </p:nvSpPr>
        <p:spPr>
          <a:xfrm>
            <a:off x="7918994" y="1524168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(0, -2)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8739545" y="1867833"/>
            <a:ext cx="257059" cy="22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39381" y="144568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233117" y="211244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250268" y="270552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259918" y="3343702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8851836" y="2126616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(7, 0)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673571" y="2493893"/>
            <a:ext cx="151658" cy="18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553147" y="2671363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(10, 4)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9956259" y="3090720"/>
            <a:ext cx="83585" cy="236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9588917" y="3344907"/>
            <a:ext cx="756380" cy="3931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(4, 5)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855802" y="1874452"/>
            <a:ext cx="213684" cy="202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238545" y="2083123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(-2, 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3349" y="2355394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(-2, 1)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8991081" y="2529083"/>
            <a:ext cx="163637" cy="213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427354" y="2760799"/>
            <a:ext cx="973393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(4, -3)</a:t>
            </a:r>
          </a:p>
        </p:txBody>
      </p:sp>
      <p:sp>
        <p:nvSpPr>
          <p:cNvPr id="68" name="Oval 67"/>
          <p:cNvSpPr/>
          <p:nvPr/>
        </p:nvSpPr>
        <p:spPr>
          <a:xfrm>
            <a:off x="1600744" y="1624513"/>
            <a:ext cx="1731127" cy="171469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564679" y="1782222"/>
            <a:ext cx="371221" cy="5044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161529" y="2555137"/>
            <a:ext cx="696121" cy="3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(11, 5)</a:t>
            </a:r>
          </a:p>
        </p:txBody>
      </p:sp>
      <p:sp>
        <p:nvSpPr>
          <p:cNvPr id="71" name="TextBox 70"/>
          <p:cNvSpPr txBox="1"/>
          <p:nvPr/>
        </p:nvSpPr>
        <p:spPr>
          <a:xfrm rot="19405761">
            <a:off x="2512882" y="1742925"/>
            <a:ext cx="281884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41" y="2298147"/>
            <a:ext cx="323208" cy="28793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580611" y="3642992"/>
            <a:ext cx="2005912" cy="6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352874" y="3575641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576267" y="3637598"/>
            <a:ext cx="76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(7, -2.5)</a:t>
            </a:r>
            <a:endParaRPr lang="en-US" sz="12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027518" y="3935516"/>
            <a:ext cx="1995" cy="9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953380" y="426083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352874" y="4186739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(13, -4)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972153" y="3919852"/>
            <a:ext cx="3388634" cy="1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749773" y="3881844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558824" y="3994161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(8, -3)</a:t>
            </a:r>
            <a:endParaRPr lang="en-US" sz="1200" dirty="0"/>
          </a:p>
        </p:txBody>
      </p:sp>
      <p:cxnSp>
        <p:nvCxnSpPr>
          <p:cNvPr id="77" name="Straight Connector 76"/>
          <p:cNvCxnSpPr>
            <a:stCxn id="44" idx="0"/>
          </p:cNvCxnSpPr>
          <p:nvPr/>
        </p:nvCxnSpPr>
        <p:spPr>
          <a:xfrm>
            <a:off x="2565384" y="3062209"/>
            <a:ext cx="15227" cy="884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2531880" y="370837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155162" y="3338107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(11, -2)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3162033" y="3944802"/>
            <a:ext cx="3803" cy="114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102888" y="449189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3617431" y="476322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3113355" y="4839709"/>
            <a:ext cx="1505403" cy="1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003932" y="4416476"/>
            <a:ext cx="1154288" cy="10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55006" y="4490762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(5, -5)</a:t>
            </a:r>
          </a:p>
        </p:txBody>
      </p:sp>
      <p:sp>
        <p:nvSpPr>
          <p:cNvPr id="86" name="Oval 85"/>
          <p:cNvSpPr/>
          <p:nvPr/>
        </p:nvSpPr>
        <p:spPr>
          <a:xfrm>
            <a:off x="2252396" y="4368999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2614805" y="4400812"/>
            <a:ext cx="2637" cy="648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2567030" y="4732787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322585" y="4835907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(7, -7)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898015" y="4545546"/>
            <a:ext cx="64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(9, -6)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9004582" y="3176866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706894" y="3363247"/>
            <a:ext cx="826435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(8, -3)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8623973" y="3779351"/>
            <a:ext cx="318019" cy="264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8081672" y="4058224"/>
            <a:ext cx="81071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(9, -6)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8211938" y="4467837"/>
            <a:ext cx="193752" cy="15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1239381" y="4020307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239381" y="452269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3" name="Oval 102"/>
          <p:cNvSpPr/>
          <p:nvPr/>
        </p:nvSpPr>
        <p:spPr>
          <a:xfrm>
            <a:off x="7062196" y="5085364"/>
            <a:ext cx="79360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(7</a:t>
            </a:r>
            <a:r>
              <a:rPr lang="en-US" sz="1200">
                <a:solidFill>
                  <a:schemeClr val="tx1"/>
                </a:solidFill>
              </a:rPr>
              <a:t>, -7)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H="1">
            <a:off x="7722745" y="4974406"/>
            <a:ext cx="254506" cy="13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7615554" y="4572373"/>
            <a:ext cx="81071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(5, -5)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8704700" y="4440313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8503809" y="4590726"/>
            <a:ext cx="906405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(12, -7)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9033703" y="4951434"/>
            <a:ext cx="39196" cy="171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8863044" y="5152450"/>
            <a:ext cx="95097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(13, -4)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192713" y="3793422"/>
            <a:ext cx="217501" cy="211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9154717" y="4025739"/>
            <a:ext cx="1044901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(7, -2.5)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9987810" y="4425569"/>
            <a:ext cx="122468" cy="1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9775312" y="4607362"/>
            <a:ext cx="950976" cy="4020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(11, -2)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riangle 141"/>
          <p:cNvSpPr/>
          <p:nvPr/>
        </p:nvSpPr>
        <p:spPr>
          <a:xfrm>
            <a:off x="6449502" y="3832739"/>
            <a:ext cx="4077038" cy="1742152"/>
          </a:xfrm>
          <a:prstGeom prst="triangle">
            <a:avLst/>
          </a:prstGeom>
          <a:solidFill>
            <a:srgbClr val="FF4066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546590" y="4020307"/>
            <a:ext cx="3252681" cy="13776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913461" y="2380324"/>
            <a:ext cx="2517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entire </a:t>
            </a:r>
            <a:r>
              <a:rPr lang="en-US" dirty="0">
                <a:solidFill>
                  <a:srgbClr val="FF0000"/>
                </a:solidFill>
              </a:rPr>
              <a:t>red subtree </a:t>
            </a:r>
            <a:r>
              <a:rPr lang="en-US" b="1" dirty="0">
                <a:solidFill>
                  <a:srgbClr val="7030A0"/>
                </a:solidFill>
              </a:rPr>
              <a:t>cannot possibly contribute to the solution set</a:t>
            </a:r>
            <a:r>
              <a:rPr lang="en-US" dirty="0"/>
              <a:t>, so it should not be visited!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11" y="4081002"/>
            <a:ext cx="1274996" cy="1321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3252" y="5879690"/>
            <a:ext cx="3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35.7% </a:t>
            </a:r>
            <a:r>
              <a:rPr lang="en-US" dirty="0"/>
              <a:t>of the tree </a:t>
            </a:r>
            <a:r>
              <a:rPr lang="en-US" dirty="0">
                <a:solidFill>
                  <a:schemeClr val="accent4"/>
                </a:solidFill>
              </a:rPr>
              <a:t>won’t be visited!</a:t>
            </a:r>
          </a:p>
        </p:txBody>
      </p:sp>
    </p:spTree>
    <p:extLst>
      <p:ext uri="{BB962C8B-B14F-4D97-AF65-F5344CB8AC3E}">
        <p14:creationId xmlns:p14="http://schemas.microsoft.com/office/powerpoint/2010/main" val="12463431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 we go </a:t>
            </a:r>
            <a:r>
              <a:rPr lang="en-US" dirty="0">
                <a:solidFill>
                  <a:srgbClr val="FF0000"/>
                </a:solidFill>
              </a:rPr>
              <a:t>down</a:t>
            </a:r>
            <a:r>
              <a:rPr lang="en-US" dirty="0"/>
              <a:t> the tree, we behave </a:t>
            </a:r>
            <a:r>
              <a:rPr lang="en-US" b="1" dirty="0">
                <a:solidFill>
                  <a:srgbClr val="7030A0"/>
                </a:solidFill>
              </a:rPr>
              <a:t>greedily, </a:t>
            </a:r>
            <a:r>
              <a:rPr lang="en-US" dirty="0"/>
              <a:t>by traversing the subtree </a:t>
            </a:r>
            <a:r>
              <a:rPr lang="en-US" dirty="0">
                <a:solidFill>
                  <a:schemeClr val="accent2"/>
                </a:solidFill>
              </a:rPr>
              <a:t>likeliest</a:t>
            </a:r>
            <a:r>
              <a:rPr lang="en-US" dirty="0"/>
              <a:t> to give us answers.</a:t>
            </a:r>
          </a:p>
          <a:p>
            <a:pPr lvl="1"/>
            <a:r>
              <a:rPr lang="en-US" dirty="0"/>
              <a:t>This is important in an application that mutates a global collection of the answers but whose tree-traversing thread can die for whatever reason!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we backtrack </a:t>
            </a:r>
            <a:r>
              <a:rPr lang="en-US" dirty="0">
                <a:solidFill>
                  <a:schemeClr val="accent6"/>
                </a:solidFill>
              </a:rPr>
              <a:t>up</a:t>
            </a:r>
            <a:r>
              <a:rPr lang="en-US" dirty="0"/>
              <a:t> the tree, we potentially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prune away </a:t>
            </a:r>
            <a:r>
              <a:rPr lang="en-US" dirty="0"/>
              <a:t>large portions of the dataset since we are </a:t>
            </a:r>
            <a:r>
              <a:rPr lang="en-US" i="1" dirty="0"/>
              <a:t>guaranteed</a:t>
            </a:r>
            <a:r>
              <a:rPr lang="en-US" dirty="0"/>
              <a:t> to not be able to improve upon our search!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91BFF"/>
                </a:solidFill>
              </a:rPr>
              <a:t>tree-like structure </a:t>
            </a:r>
            <a:r>
              <a:rPr lang="en-US" dirty="0"/>
              <a:t>like a KD-Tree helps </a:t>
            </a:r>
            <a:r>
              <a:rPr lang="en-US" b="1" dirty="0"/>
              <a:t>a ton</a:t>
            </a:r>
            <a:r>
              <a:rPr lang="en-US" dirty="0"/>
              <a:t> with this!</a:t>
            </a:r>
          </a:p>
          <a:p>
            <a:pPr lvl="1"/>
            <a:r>
              <a:rPr lang="en-US" dirty="0"/>
              <a:t>For dense datasets, this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slows down as we approach the point</a:t>
            </a:r>
            <a:r>
              <a:rPr lang="en-US" dirty="0"/>
              <a:t>, and </a:t>
            </a:r>
            <a:r>
              <a:rPr lang="en-US" dirty="0">
                <a:solidFill>
                  <a:srgbClr val="7030A0"/>
                </a:solidFill>
              </a:rPr>
              <a:t>speeds up as we get away from it!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80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Nearest neighbor: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Maintain a current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“best guess</a:t>
                </a:r>
                <a:r>
                  <a:rPr lang="en-US" dirty="0"/>
                  <a:t>” for the closest neighbor and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update it as you go down the tree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Initially this will be a tuple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null,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onsolas" charset="0"/>
                        <a:cs typeface="Consolas" charset="0"/>
                      </a:rPr>
                      <m:t>+∞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Once we visit the root, we will update it to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:r>
                  <a:rPr lang="en-US" dirty="0" err="1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root,</a:t>
                </a:r>
                <a:r>
                  <a:rPr lang="en-US" b="0" i="0" dirty="0" err="1">
                    <a:solidFill>
                      <a:schemeClr val="accent1"/>
                    </a:solidFill>
                    <a:ea typeface="Consolas" charset="0"/>
                    <a:cs typeface="Consolas" charset="0"/>
                  </a:rPr>
                  <a:t>distance</a:t>
                </a:r>
                <a:r>
                  <a:rPr lang="en-US" b="0" i="0" dirty="0">
                    <a:solidFill>
                      <a:schemeClr val="accent1"/>
                    </a:solidFill>
                    <a:ea typeface="Consolas" charset="0"/>
                    <a:cs typeface="Consolas" charset="0"/>
                  </a:rPr>
                  <a:t>(query, root)</a:t>
                </a:r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 lvl="1">
                  <a:buFont typeface="Wingdings" charset="2"/>
                  <a:buChar char="Ø"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74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Nearest neighbor: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Maintain a current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“best guess</a:t>
                </a:r>
                <a:r>
                  <a:rPr lang="en-US" dirty="0"/>
                  <a:t>” for the closest neighbor and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update it as you go down the tree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Initially this will be a tuple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null,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onsolas" charset="0"/>
                        <a:cs typeface="Consolas" charset="0"/>
                      </a:rPr>
                      <m:t>+∞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Once we visit the root, we will update it to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:r>
                  <a:rPr lang="en-US" dirty="0" err="1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root,</a:t>
                </a:r>
                <a:r>
                  <a:rPr lang="en-US" b="0" i="0" dirty="0" err="1">
                    <a:solidFill>
                      <a:schemeClr val="accent1"/>
                    </a:solidFill>
                    <a:ea typeface="Consolas" charset="0"/>
                    <a:cs typeface="Consolas" charset="0"/>
                  </a:rPr>
                  <a:t>distance</a:t>
                </a:r>
                <a:r>
                  <a:rPr lang="en-US" b="0" i="0" dirty="0">
                    <a:solidFill>
                      <a:schemeClr val="accent1"/>
                    </a:solidFill>
                    <a:ea typeface="Consolas" charset="0"/>
                    <a:cs typeface="Consolas" charset="0"/>
                  </a:rPr>
                  <a:t>(query, root)</a:t>
                </a:r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ea typeface="Consolas" charset="0"/>
                    <a:cs typeface="Consolas" charset="0"/>
                  </a:rPr>
                  <a:t>Then, we have to decide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the order of visiting subtrees.</a:t>
                </a:r>
              </a:p>
              <a:p>
                <a:pPr lvl="1">
                  <a:buFont typeface="Wingdings" charset="2"/>
                  <a:buChar char="Ø"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50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681" y="1957892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199" y="1957891"/>
            <a:ext cx="3150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Corresponding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07383" y="2717537"/>
            <a:ext cx="84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287473" y="3044142"/>
            <a:ext cx="729205" cy="439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16678" y="3483980"/>
            <a:ext cx="68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17041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Nearest neighbor: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Maintain a current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“best guess</a:t>
                </a:r>
                <a:r>
                  <a:rPr lang="en-US" dirty="0"/>
                  <a:t>” for the closest neighbor and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update it as you go down the tree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Initially this will be a tuple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null,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onsolas" charset="0"/>
                        <a:cs typeface="Consolas" charset="0"/>
                      </a:rPr>
                      <m:t>+∞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Once we visit the root, we will update it to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:r>
                  <a:rPr lang="en-US" dirty="0" err="1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root,</a:t>
                </a:r>
                <a:r>
                  <a:rPr lang="en-US" b="0" i="0" dirty="0" err="1">
                    <a:solidFill>
                      <a:schemeClr val="accent1"/>
                    </a:solidFill>
                    <a:ea typeface="Consolas" charset="0"/>
                    <a:cs typeface="Consolas" charset="0"/>
                  </a:rPr>
                  <a:t>distance</a:t>
                </a:r>
                <a:r>
                  <a:rPr lang="en-US" b="0" i="0" dirty="0">
                    <a:solidFill>
                      <a:schemeClr val="accent1"/>
                    </a:solidFill>
                    <a:ea typeface="Consolas" charset="0"/>
                    <a:cs typeface="Consolas" charset="0"/>
                  </a:rPr>
                  <a:t>(query, root)</a:t>
                </a:r>
                <a:r>
                  <a:rPr lang="en-US" dirty="0">
                    <a:solidFill>
                      <a:schemeClr val="accent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ea typeface="Consolas" charset="0"/>
                    <a:cs typeface="Consolas" charset="0"/>
                  </a:rPr>
                  <a:t>Then, we have to decide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the order of visiting subtrees.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  <a:ea typeface="Consolas" charset="0"/>
                    <a:cs typeface="Consolas" charset="0"/>
                  </a:rPr>
                  <a:t>Similar approach to range queries</a:t>
                </a:r>
                <a:r>
                  <a:rPr lang="en-US" dirty="0">
                    <a:ea typeface="Consolas" charset="0"/>
                    <a:cs typeface="Consolas" charset="0"/>
                  </a:rPr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visit the subtree where you’re likelier to improve </a:t>
                </a:r>
                <a:r>
                  <a:rPr lang="en-US" b="1" i="1" u="sng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  <a:endParaRPr lang="en-US" dirty="0">
                  <a:solidFill>
                    <a:srgbClr val="FF0000"/>
                  </a:solidFill>
                  <a:ea typeface="Consolas" charset="0"/>
                  <a:cs typeface="Consolas" charset="0"/>
                </a:endParaRPr>
              </a:p>
              <a:p>
                <a:pPr lvl="1">
                  <a:buFont typeface="Wingdings" charset="2"/>
                  <a:buChar char="Ø"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273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939" y="1732605"/>
            <a:ext cx="2151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5">
                    <a:lumMod val="50000"/>
                  </a:schemeClr>
                </a:solidFill>
              </a:rPr>
              <a:t>2D space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3470" y="1879233"/>
            <a:ext cx="3544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accent5">
                    <a:lumMod val="50000"/>
                  </a:schemeClr>
                </a:solidFill>
              </a:rPr>
              <a:t>Corresponding KD-tree</a:t>
            </a:r>
            <a:endParaRPr lang="en-US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798286"/>
            <a:ext cx="44244" cy="6081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81095" y="4598705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/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554629" y="3486043"/>
            <a:ext cx="74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anchor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011563" y="2853824"/>
            <a:ext cx="395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Find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nearest neighbor </a:t>
            </a:r>
            <a:r>
              <a:rPr lang="en-US" dirty="0"/>
              <a:t>of our </a:t>
            </a:r>
            <a:r>
              <a:rPr lang="en-US" b="1" dirty="0">
                <a:solidFill>
                  <a:srgbClr val="0070C0"/>
                </a:solidFill>
              </a:rPr>
              <a:t>anchor point! (also a point in the tree)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653472" y="5166817"/>
                <a:ext cx="3628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Current</a:t>
                </a:r>
                <a:r>
                  <a:rPr lang="en-US" dirty="0"/>
                  <a:t> best guess: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null,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onsolas" charset="0"/>
                        <a:cs typeface="Consolas" charset="0"/>
                      </a:rPr>
                      <m:t>+∞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72" y="5166817"/>
                <a:ext cx="362810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342" t="-1166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58A8F37-35B2-49E7-A30A-76DD85D2ACC7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58A8F37-35B2-49E7-A30A-76DD85D2A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6FD100-7FBD-4291-8E71-18EB1F8735B2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6FD100-7FBD-4291-8E71-18EB1F873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88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3725" y="367835"/>
            <a:ext cx="17465" cy="6520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52893" y="4753081"/>
                <a:ext cx="4887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Visiting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has us </a:t>
                </a:r>
                <a:r>
                  <a:rPr lang="en-US" dirty="0">
                    <a:solidFill>
                      <a:srgbClr val="00B0F0"/>
                    </a:solidFill>
                  </a:rPr>
                  <a:t>update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our best guess</a:t>
                </a:r>
                <a:r>
                  <a:rPr lang="mr-IN" dirty="0"/>
                  <a:t>…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893" y="4753081"/>
                <a:ext cx="4887403" cy="369332"/>
              </a:xfrm>
              <a:prstGeom prst="rect">
                <a:avLst/>
              </a:prstGeom>
              <a:blipFill>
                <a:blip r:embed="rId5"/>
                <a:stretch>
                  <a:fillRect l="-1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128E46-9DF3-46F7-A08F-32E448B18F01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128E46-9DF3-46F7-A08F-32E448B1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81ABF44-6986-4EAA-AE0F-548DC477D446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81ABF44-6986-4EAA-AE0F-548DC477D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BA8BE7-7E85-40E5-BF34-908B8AE3E3CA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BA8BE7-7E85-40E5-BF34-908B8AE3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62B7C1-35F5-4A95-90D1-B21B5941116B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62B7C1-35F5-4A95-90D1-B21B59411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41E280-CA05-43A5-9CB4-835498B300AF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41E280-CA05-43A5-9CB4-835498B3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DAE013-6C76-45B9-AF0A-000AD9D09D53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DAE013-6C76-45B9-AF0A-000AD9D09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666DC4-FD62-4BD4-A4D6-80E5A23FE638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666DC4-FD62-4BD4-A4D6-80E5A23F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D8999D1-86ED-4BDE-88CA-38C4F5A58BEA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D8999D1-86ED-4BDE-88CA-38C4F5A58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1052D07-8174-4089-81E8-08A586B6FAA8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1052D07-8174-4089-81E8-08A586B6F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A658529-76EA-472E-BC45-7447576243F5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A658529-76EA-472E-BC45-744757624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973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07576"/>
            <a:ext cx="63917" cy="6772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/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395240" y="4736461"/>
                <a:ext cx="48315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Visiting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has us </a:t>
                </a:r>
                <a:r>
                  <a:rPr lang="en-US" dirty="0">
                    <a:solidFill>
                      <a:srgbClr val="00B0F0"/>
                    </a:solidFill>
                  </a:rPr>
                  <a:t>update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our best guess</a:t>
                </a:r>
                <a:r>
                  <a:rPr lang="mr-IN" dirty="0"/>
                  <a:t>…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FF0000"/>
                    </a:solidFill>
                  </a:rPr>
                  <a:t>Current</a:t>
                </a:r>
                <a:r>
                  <a:rPr lang="en-US" b="1" dirty="0"/>
                  <a:t> best guess: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9500"/>
                            </a:solidFill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9500"/>
                    </a:solidFill>
                    <a:ea typeface="Consolas" charset="0"/>
                    <a:cs typeface="Consolas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𝑎𝑛𝑐h𝑜𝑟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9500"/>
                  </a:solidFill>
                  <a:ea typeface="Consolas" charset="0"/>
                  <a:cs typeface="Consolas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>
                  <a:solidFill>
                    <a:srgbClr val="FF9500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40" y="4736461"/>
                <a:ext cx="4831590" cy="1200329"/>
              </a:xfrm>
              <a:prstGeom prst="rect">
                <a:avLst/>
              </a:prstGeom>
              <a:blipFill>
                <a:blip r:embed="rId6"/>
                <a:stretch>
                  <a:fillRect l="-1009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stCxn id="43" idx="0"/>
            <a:endCxn id="7" idx="0"/>
          </p:cNvCxnSpPr>
          <p:nvPr/>
        </p:nvCxnSpPr>
        <p:spPr>
          <a:xfrm flipH="1">
            <a:off x="1413387" y="3201885"/>
            <a:ext cx="1389566" cy="2229104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 rot="17934596">
                <a:off x="1321491" y="4304518"/>
                <a:ext cx="1073034" cy="31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𝑎𝑛𝑐h𝑜𝑟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34596">
                <a:off x="1321491" y="4304518"/>
                <a:ext cx="1073034" cy="315722"/>
              </a:xfrm>
              <a:prstGeom prst="rect">
                <a:avLst/>
              </a:prstGeom>
              <a:blipFill>
                <a:blip r:embed="rId7"/>
                <a:stretch>
                  <a:fillRect t="-10000" r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0876A8-8F6D-40E9-8A05-3D0AA5DDB205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0876A8-8F6D-40E9-8A05-3D0AA5DDB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22992EA-6D12-492B-9048-3C03BA1F8575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22992EA-6D12-492B-9048-3C03BA1F8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037BDA-0825-4905-BE28-59CA946CA301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037BDA-0825-4905-BE28-59CA946C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F51B5D-0876-455F-94BA-C27E7A38344E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F51B5D-0876-455F-94BA-C27E7A383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454F23-C2BF-4E88-97B0-3A49F73F044F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454F23-C2BF-4E88-97B0-3A49F73F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4D3DFDF-6387-436A-8BA7-4B7716362420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4D3DFDF-6387-436A-8BA7-4B7716362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A80B22-1EA5-4285-9C70-5A8CAF13B15F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A80B22-1EA5-4285-9C70-5A8CAF13B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E6A7C7-E4C0-4D36-BE34-F2F46E1B9C17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E6A7C7-E4C0-4D36-BE34-F2F46E1B9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641930-DBD7-4C0C-A947-721C32D440AF}"/>
                  </a:ext>
                </a:extLst>
              </p:cNvPr>
              <p:cNvSpPr/>
              <p:nvPr/>
            </p:nvSpPr>
            <p:spPr>
              <a:xfrm>
                <a:off x="1840856" y="5430989"/>
                <a:ext cx="465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641930-DBD7-4C0C-A947-721C32D44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856" y="5430989"/>
                <a:ext cx="465833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894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D564FD-989E-4B6D-81C7-2BD08E2E11E8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D564FD-989E-4B6D-81C7-2BD08E2E1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A52CBC-4DD1-4193-A8EA-14F9BCCA9723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A52CBC-4DD1-4193-A8EA-14F9BCCA9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7302E20-8E1B-43A1-BF52-6AE7FA8BB2E7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7302E20-8E1B-43A1-BF52-6AE7FA8BB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FF88FA-0B1A-490E-816D-C3CE4AA6E92C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FF88FA-0B1A-490E-816D-C3CE4AA6E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57CB78-CF02-45E6-8BD4-7D5D9D37C551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57CB78-CF02-45E6-8BD4-7D5D9D37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66FC029-45B6-488D-B7B8-5E0B83A98F3D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66FC029-45B6-488D-B7B8-5E0B83A98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07996" y="4775549"/>
                <a:ext cx="663262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Visiting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has us </a:t>
                </a:r>
                <a:r>
                  <a:rPr lang="en-US" dirty="0">
                    <a:solidFill>
                      <a:srgbClr val="00B0F0"/>
                    </a:solidFill>
                  </a:rPr>
                  <a:t>update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our best guess</a:t>
                </a:r>
                <a:r>
                  <a:rPr lang="mr-IN" dirty="0"/>
                  <a:t>…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FF0000"/>
                    </a:solidFill>
                  </a:rPr>
                  <a:t>Current</a:t>
                </a:r>
                <a:r>
                  <a:rPr lang="en-US" b="1" dirty="0"/>
                  <a:t> best guess: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9500"/>
                            </a:solidFill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9500"/>
                    </a:solidFill>
                    <a:ea typeface="Consolas" charset="0"/>
                    <a:cs typeface="Consolas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𝑎𝑛𝑐h𝑜𝑟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1" dirty="0">
                  <a:solidFill>
                    <a:srgbClr val="FF9500"/>
                  </a:solidFill>
                  <a:ea typeface="Consolas" charset="0"/>
                  <a:cs typeface="Consolas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ea typeface="Consolas" charset="0"/>
                    <a:cs typeface="Consolas" charset="0"/>
                  </a:rPr>
                  <a:t>Since the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”tightest” circle found so far</a:t>
                </a:r>
                <a:r>
                  <a:rPr lang="en-US" dirty="0">
                    <a:ea typeface="Consolas" charset="0"/>
                    <a:cs typeface="Consolas" charset="0"/>
                  </a:rPr>
                  <a:t> intersects both </a:t>
                </a:r>
                <a:r>
                  <a:rPr lang="en-US" b="1" dirty="0">
                    <a:solidFill>
                      <a:srgbClr val="7030A0"/>
                    </a:solidFill>
                    <a:ea typeface="Consolas" charset="0"/>
                    <a:cs typeface="Consolas" charset="0"/>
                  </a:rPr>
                  <a:t>the left </a:t>
                </a:r>
                <a:r>
                  <a:rPr lang="en-US" dirty="0">
                    <a:ea typeface="Consolas" charset="0"/>
                    <a:cs typeface="Consolas" charset="0"/>
                  </a:rPr>
                  <a:t>and the </a:t>
                </a:r>
                <a:r>
                  <a:rPr lang="en-US" b="1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right </a:t>
                </a:r>
                <a:r>
                  <a:rPr lang="en-US" dirty="0">
                    <a:ea typeface="Consolas" charset="0"/>
                    <a:cs typeface="Consolas" charset="0"/>
                  </a:rPr>
                  <a:t>half-planes, we could go </a:t>
                </a:r>
                <a:r>
                  <a:rPr lang="en-US" b="1" i="1" u="sng" dirty="0">
                    <a:ea typeface="Consolas" charset="0"/>
                    <a:cs typeface="Consolas" charset="0"/>
                  </a:rPr>
                  <a:t>either</a:t>
                </a:r>
                <a:r>
                  <a:rPr lang="en-US" i="1" u="sng" dirty="0">
                    <a:ea typeface="Consolas" charset="0"/>
                    <a:cs typeface="Consolas" charset="0"/>
                  </a:rPr>
                  <a:t> </a:t>
                </a:r>
                <a:r>
                  <a:rPr lang="en-US" b="1" i="1" u="sng" dirty="0">
                    <a:solidFill>
                      <a:srgbClr val="7030A0"/>
                    </a:solidFill>
                    <a:ea typeface="Consolas" charset="0"/>
                    <a:cs typeface="Consolas" charset="0"/>
                  </a:rPr>
                  <a:t>left </a:t>
                </a:r>
                <a:r>
                  <a:rPr lang="en-US" i="1" u="sng" dirty="0">
                    <a:ea typeface="Consolas" charset="0"/>
                    <a:cs typeface="Consolas" charset="0"/>
                  </a:rPr>
                  <a:t>or </a:t>
                </a:r>
                <a:r>
                  <a:rPr lang="en-US" b="1" i="1" u="sng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right</a:t>
                </a:r>
                <a:r>
                  <a:rPr lang="en-US" i="1" u="sng" dirty="0">
                    <a:ea typeface="Consolas" charset="0"/>
                    <a:cs typeface="Consolas" charset="0"/>
                  </a:rPr>
                  <a:t>!</a:t>
                </a:r>
              </a:p>
              <a:p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96" y="4775549"/>
                <a:ext cx="6632626" cy="1477328"/>
              </a:xfrm>
              <a:prstGeom prst="rect">
                <a:avLst/>
              </a:prstGeom>
              <a:blipFill>
                <a:blip r:embed="rId9"/>
                <a:stretch>
                  <a:fillRect l="-827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stCxn id="43" idx="0"/>
            <a:endCxn id="7" idx="0"/>
          </p:cNvCxnSpPr>
          <p:nvPr/>
        </p:nvCxnSpPr>
        <p:spPr>
          <a:xfrm flipH="1">
            <a:off x="1413387" y="3201885"/>
            <a:ext cx="1389566" cy="2229104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67BC49-8ACB-4964-A644-7653AD5CAF64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67BC49-8ACB-4964-A644-7653AD5C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70DDFC-3181-4216-ABD0-09F7B96D8D3A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70DDFC-3181-4216-ABD0-09F7B96D8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5F3E33B-8E98-4A69-8557-FAD762501A97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5F3E33B-8E98-4A69-8557-FAD762501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DF602AB-7500-4AA4-9D6F-0C2AE1C9C55A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DF602AB-7500-4AA4-9D6F-0C2AE1C9C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CFDBE8-6749-455E-92FB-1DB38133BA01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CFDBE8-6749-455E-92FB-1DB38133B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98DFD3-28A4-453E-9235-38AC299B1912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98DFD3-28A4-453E-9235-38AC299B1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3A82C7-1648-4D3D-9272-7F0D002129C9}"/>
                  </a:ext>
                </a:extLst>
              </p:cNvPr>
              <p:cNvSpPr txBox="1"/>
              <p:nvPr/>
            </p:nvSpPr>
            <p:spPr>
              <a:xfrm rot="17934596">
                <a:off x="1321491" y="4304518"/>
                <a:ext cx="1073034" cy="31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𝑎𝑛𝑐h𝑜𝑟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3A82C7-1648-4D3D-9272-7F0D00212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34596">
                <a:off x="1321491" y="4304518"/>
                <a:ext cx="1073034" cy="315722"/>
              </a:xfrm>
              <a:prstGeom prst="rect">
                <a:avLst/>
              </a:prstGeom>
              <a:blipFill>
                <a:blip r:embed="rId16"/>
                <a:stretch>
                  <a:fillRect t="-10000" r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C642F008-3AA4-4FC0-AF3B-102E9A71977A}"/>
              </a:ext>
            </a:extLst>
          </p:cNvPr>
          <p:cNvSpPr/>
          <p:nvPr/>
        </p:nvSpPr>
        <p:spPr>
          <a:xfrm rot="18861065">
            <a:off x="333206" y="956352"/>
            <a:ext cx="5147210" cy="4945298"/>
          </a:xfrm>
          <a:prstGeom prst="ellipse">
            <a:avLst/>
          </a:prstGeom>
          <a:gradFill flip="none" rotWithShape="1">
            <a:gsLst>
              <a:gs pos="35000">
                <a:srgbClr val="00B050">
                  <a:alpha val="70000"/>
                </a:srgbClr>
              </a:gs>
              <a:gs pos="22000">
                <a:srgbClr val="9C38FF">
                  <a:alpha val="55000"/>
                </a:srgbClr>
              </a:gs>
            </a:gsLst>
            <a:lin ang="27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0238FA-1522-4994-BEA2-AE68ED1DF0B2}"/>
                  </a:ext>
                </a:extLst>
              </p:cNvPr>
              <p:cNvSpPr txBox="1"/>
              <p:nvPr/>
            </p:nvSpPr>
            <p:spPr>
              <a:xfrm rot="17934596">
                <a:off x="1321491" y="4304518"/>
                <a:ext cx="1073034" cy="31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𝑎𝑛𝑐h𝑜𝑟</m:t>
                      </m:r>
                      <m:r>
                        <a:rPr lang="en-US" sz="1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0238FA-1522-4994-BEA2-AE68ED1DF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34596">
                <a:off x="1321491" y="4304518"/>
                <a:ext cx="1073034" cy="315722"/>
              </a:xfrm>
              <a:prstGeom prst="rect">
                <a:avLst/>
              </a:prstGeom>
              <a:blipFill>
                <a:blip r:embed="rId2"/>
                <a:stretch>
                  <a:fillRect t="-10000" r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84DCA7-980D-4A79-ABD7-FCCCE21AD24C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84DCA7-980D-4A79-ABD7-FCCCE21AD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8BF74B4-172F-48C9-B56F-A078E8B08D5A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8BF74B4-172F-48C9-B56F-A078E8B0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350356-07F5-4B95-ABA4-FCB53CB708BD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350356-07F5-4B95-ABA4-FCB53CB70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3BD74-3916-4D6D-B5B1-92BEDF70809F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3BD74-3916-4D6D-B5B1-92BEDF708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61C6F0-28D7-48AD-A542-0C55709C9F72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61C6F0-28D7-48AD-A542-0C55709C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49476" y="5430989"/>
            <a:ext cx="127821" cy="117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71062" y="4766565"/>
                <a:ext cx="66326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Visiting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us </a:t>
                </a:r>
                <a:r>
                  <a:rPr lang="en-US" dirty="0">
                    <a:solidFill>
                      <a:srgbClr val="00B0F0"/>
                    </a:solidFill>
                  </a:rPr>
                  <a:t>update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our best guess</a:t>
                </a:r>
                <a:r>
                  <a:rPr lang="mr-IN" dirty="0"/>
                  <a:t>…</a:t>
                </a:r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FF0000"/>
                    </a:solidFill>
                  </a:rPr>
                  <a:t>Current</a:t>
                </a:r>
                <a:r>
                  <a:rPr lang="en-US" b="1" dirty="0"/>
                  <a:t> best guess: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9500"/>
                            </a:solidFill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9500"/>
                    </a:solidFill>
                    <a:ea typeface="Consolas" charset="0"/>
                    <a:cs typeface="Consolas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𝑎𝑛𝑐h𝑜𝑟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1" dirty="0">
                  <a:solidFill>
                    <a:srgbClr val="FF9500"/>
                  </a:solidFill>
                  <a:ea typeface="Consolas" charset="0"/>
                  <a:cs typeface="Consolas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ea typeface="Consolas" charset="0"/>
                    <a:cs typeface="Consolas" charset="0"/>
                  </a:rPr>
                  <a:t>Since the </a:t>
                </a:r>
                <a:r>
                  <a:rPr lang="en-US" dirty="0">
                    <a:solidFill>
                      <a:schemeClr val="accent2"/>
                    </a:solidFill>
                    <a:ea typeface="Consolas" charset="0"/>
                    <a:cs typeface="Consolas" charset="0"/>
                  </a:rPr>
                  <a:t>”tightest” circle found so far</a:t>
                </a:r>
                <a:r>
                  <a:rPr lang="en-US" dirty="0">
                    <a:ea typeface="Consolas" charset="0"/>
                    <a:cs typeface="Consolas" charset="0"/>
                  </a:rPr>
                  <a:t> intersects both </a:t>
                </a:r>
                <a:r>
                  <a:rPr lang="en-US" b="1" dirty="0">
                    <a:solidFill>
                      <a:srgbClr val="7030A0"/>
                    </a:solidFill>
                    <a:ea typeface="Consolas" charset="0"/>
                    <a:cs typeface="Consolas" charset="0"/>
                  </a:rPr>
                  <a:t>the left </a:t>
                </a:r>
                <a:r>
                  <a:rPr lang="en-US" dirty="0">
                    <a:ea typeface="Consolas" charset="0"/>
                    <a:cs typeface="Consolas" charset="0"/>
                  </a:rPr>
                  <a:t>and the </a:t>
                </a:r>
                <a:r>
                  <a:rPr lang="en-US" b="1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right </a:t>
                </a:r>
                <a:r>
                  <a:rPr lang="en-US" dirty="0">
                    <a:ea typeface="Consolas" charset="0"/>
                    <a:cs typeface="Consolas" charset="0"/>
                  </a:rPr>
                  <a:t>half-planes, we could go </a:t>
                </a:r>
                <a:r>
                  <a:rPr lang="en-US" b="1" i="1" u="sng" dirty="0">
                    <a:ea typeface="Consolas" charset="0"/>
                    <a:cs typeface="Consolas" charset="0"/>
                  </a:rPr>
                  <a:t>either</a:t>
                </a:r>
                <a:r>
                  <a:rPr lang="en-US" i="1" u="sng" dirty="0">
                    <a:ea typeface="Consolas" charset="0"/>
                    <a:cs typeface="Consolas" charset="0"/>
                  </a:rPr>
                  <a:t> </a:t>
                </a:r>
                <a:r>
                  <a:rPr lang="en-US" b="1" i="1" u="sng" dirty="0">
                    <a:solidFill>
                      <a:srgbClr val="7030A0"/>
                    </a:solidFill>
                    <a:ea typeface="Consolas" charset="0"/>
                    <a:cs typeface="Consolas" charset="0"/>
                  </a:rPr>
                  <a:t>left </a:t>
                </a:r>
                <a:r>
                  <a:rPr lang="en-US" i="1" u="sng" dirty="0">
                    <a:ea typeface="Consolas" charset="0"/>
                    <a:cs typeface="Consolas" charset="0"/>
                  </a:rPr>
                  <a:t>or </a:t>
                </a:r>
                <a:r>
                  <a:rPr lang="en-US" b="1" i="1" u="sng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right</a:t>
                </a:r>
                <a:r>
                  <a:rPr lang="en-US" i="1" u="sng" dirty="0">
                    <a:ea typeface="Consolas" charset="0"/>
                    <a:cs typeface="Consolas" charset="0"/>
                  </a:rPr>
                  <a:t>!</a:t>
                </a:r>
              </a:p>
              <a:p>
                <a:pPr marL="574675" indent="-107950">
                  <a:buFont typeface="Wingdings" charset="2"/>
                  <a:buChar char="Ø"/>
                </a:pPr>
                <a:r>
                  <a:rPr lang="en-US" dirty="0">
                    <a:ea typeface="Consolas" charset="0"/>
                    <a:cs typeface="Consolas" charset="0"/>
                  </a:rPr>
                  <a:t>	We choose to go </a:t>
                </a:r>
                <a:r>
                  <a:rPr lang="en-US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right </a:t>
                </a:r>
                <a:r>
                  <a:rPr lang="en-US" b="1" i="1" u="sng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first</a:t>
                </a:r>
                <a:r>
                  <a:rPr lang="en-US" dirty="0">
                    <a:solidFill>
                      <a:schemeClr val="accent6"/>
                    </a:solidFill>
                    <a:ea typeface="Consolas" charset="0"/>
                    <a:cs typeface="Consolas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because the x-coordinate of the anchor is closer to our right!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062" y="4766565"/>
                <a:ext cx="6632626" cy="1754326"/>
              </a:xfrm>
              <a:prstGeom prst="rect">
                <a:avLst/>
              </a:prstGeom>
              <a:blipFill>
                <a:blip r:embed="rId9"/>
                <a:stretch>
                  <a:fillRect l="-827" t="-2083" r="-1379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stCxn id="43" idx="0"/>
            <a:endCxn id="7" idx="0"/>
          </p:cNvCxnSpPr>
          <p:nvPr/>
        </p:nvCxnSpPr>
        <p:spPr>
          <a:xfrm flipH="1">
            <a:off x="1413387" y="3201885"/>
            <a:ext cx="1389566" cy="2229104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415A4C-135C-46D3-84AE-A040081FE73C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415A4C-135C-46D3-84AE-A040081FE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3417E9E-50E3-408A-8A92-C87D32AD4849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3417E9E-50E3-408A-8A92-C87D32AD4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4BACB39-D57A-4D03-A211-3A8EBEDC7B0D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4BACB39-D57A-4D03-A211-3A8EBEDC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8F34FC5-944D-4C76-92A4-3A79FA0C6953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8F34FC5-944D-4C76-92A4-3A79FA0C6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FDC1971-1F2E-4F91-9B4A-4C3CD9BEC0D3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FDC1971-1F2E-4F91-9B4A-4C3CD9BEC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A5B990C-CC6A-41DD-B807-7198DFC64692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A5B990C-CC6A-41DD-B807-7198DFC64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F3525D6-AB80-4747-B17F-194CBFE20394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F3525D6-AB80-4747-B17F-194CBFE2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0A6BA8F-B004-49B0-A025-59684B887125}"/>
              </a:ext>
            </a:extLst>
          </p:cNvPr>
          <p:cNvSpPr/>
          <p:nvPr/>
        </p:nvSpPr>
        <p:spPr>
          <a:xfrm rot="18861065">
            <a:off x="328546" y="956351"/>
            <a:ext cx="5147210" cy="4945298"/>
          </a:xfrm>
          <a:prstGeom prst="ellipse">
            <a:avLst/>
          </a:prstGeom>
          <a:gradFill flip="none" rotWithShape="1">
            <a:gsLst>
              <a:gs pos="35000">
                <a:srgbClr val="00B050">
                  <a:alpha val="70000"/>
                </a:srgbClr>
              </a:gs>
              <a:gs pos="22000">
                <a:srgbClr val="9C38FF">
                  <a:alpha val="55000"/>
                </a:srgbClr>
              </a:gs>
            </a:gsLst>
            <a:lin ang="27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68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681595" y="5535530"/>
                <a:ext cx="6632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9500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It’s a closer neighbor, </a:t>
                </a:r>
                <a:r>
                  <a:rPr lang="en-US" dirty="0">
                    <a:solidFill>
                      <a:srgbClr val="FF9500"/>
                    </a:solidFill>
                    <a:ea typeface="Consolas" charset="0"/>
                    <a:cs typeface="Consolas" charset="0"/>
                  </a:rPr>
                  <a:t>shrink “tightest circle”.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595" y="5535530"/>
                <a:ext cx="6632626" cy="646331"/>
              </a:xfrm>
              <a:prstGeom prst="rect">
                <a:avLst/>
              </a:prstGeom>
              <a:blipFill>
                <a:blip r:embed="rId3"/>
                <a:stretch>
                  <a:fillRect l="-82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  <a:stCxn id="43" idx="0"/>
          </p:cNvCxnSpPr>
          <p:nvPr/>
        </p:nvCxnSpPr>
        <p:spPr>
          <a:xfrm flipH="1">
            <a:off x="1730681" y="3201885"/>
            <a:ext cx="1072272" cy="1695842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461698-EEFE-4676-BF00-BEC2CA4BF72C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461698-EEFE-4676-BF00-BEC2CA4B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9ED6275-62C5-4080-9FA7-E8BD02568751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9ED6275-62C5-4080-9FA7-E8BD02568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698819-7EC4-4C75-9E0E-46566AC49D18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698819-7EC4-4C75-9E0E-46566AC49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8E0D53-A341-4C76-B49C-73C48CC565C8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8E0D53-A341-4C76-B49C-73C48CC56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0DCB5D-42D8-4CAD-9F59-134C7C7FB13A}"/>
                  </a:ext>
                </a:extLst>
              </p:cNvPr>
              <p:cNvSpPr txBox="1"/>
              <p:nvPr/>
            </p:nvSpPr>
            <p:spPr>
              <a:xfrm>
                <a:off x="2045408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0DCB5D-42D8-4CAD-9F59-134C7C7FB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408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A15427-259F-4A8A-9235-519BCD9D399A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A15427-259F-4A8A-9235-519BCD9D3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0D179B-DFCE-47B8-97F4-F51EDB87E43C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0D179B-DFCE-47B8-97F4-F51EDB87E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8D3D4F3-ECE5-4E4B-BBAC-BDD0D8E93E6D}"/>
                  </a:ext>
                </a:extLst>
              </p:cNvPr>
              <p:cNvSpPr/>
              <p:nvPr/>
            </p:nvSpPr>
            <p:spPr>
              <a:xfrm>
                <a:off x="9632285" y="3406522"/>
                <a:ext cx="973393" cy="40203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8D3D4F3-ECE5-4E4B-BBAC-BDD0D8E93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06522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19EF2F-29D7-4A8A-9519-BEFCE5204094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319EF2F-29D7-4A8A-9519-BEFCE5204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B72E2D3-2132-44EC-8B02-20C77D746393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B72E2D3-2132-44EC-8B02-20C77D746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F7BCD3-E61D-4751-B5A4-C89B04AC8F62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F7BCD3-E61D-4751-B5A4-C89B04AC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4D3056B-2E83-4A41-8875-8C6F1E145B09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4D3056B-2E83-4A41-8875-8C6F1E145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B6EC0BD3-D8DF-4C2A-8733-485B0949D154}"/>
              </a:ext>
            </a:extLst>
          </p:cNvPr>
          <p:cNvSpPr/>
          <p:nvPr/>
        </p:nvSpPr>
        <p:spPr>
          <a:xfrm>
            <a:off x="1179010" y="2054718"/>
            <a:ext cx="3005957" cy="2839968"/>
          </a:xfrm>
          <a:prstGeom prst="ellipse">
            <a:avLst/>
          </a:prstGeom>
          <a:solidFill>
            <a:srgbClr val="FF9500">
              <a:alpha val="2784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491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917800" y="5222162"/>
                <a:ext cx="66326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9500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FF0000"/>
                    </a:solidFill>
                    <a:ea typeface="Consolas" charset="0"/>
                    <a:cs typeface="Consolas" charset="0"/>
                  </a:rPr>
                  <a:t>It’s a closer neighbor, </a:t>
                </a:r>
                <a:r>
                  <a:rPr lang="en-US" dirty="0">
                    <a:solidFill>
                      <a:srgbClr val="FF9500"/>
                    </a:solidFill>
                    <a:ea typeface="Consolas" charset="0"/>
                    <a:cs typeface="Consolas" charset="0"/>
                  </a:rPr>
                  <a:t>shrink “tightest circle”.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  <a:ea typeface="Consolas" charset="0"/>
                    <a:cs typeface="Consolas" charset="0"/>
                  </a:rPr>
                  <a:t>Visit right subtree first since it’s likelier to give us a better guess!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800" y="5222162"/>
                <a:ext cx="6632626" cy="923330"/>
              </a:xfrm>
              <a:prstGeom prst="rect">
                <a:avLst/>
              </a:prstGeom>
              <a:blipFill>
                <a:blip r:embed="rId3"/>
                <a:stretch>
                  <a:fillRect l="-82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cxnSpLocks/>
            <a:stCxn id="43" idx="0"/>
          </p:cNvCxnSpPr>
          <p:nvPr/>
        </p:nvCxnSpPr>
        <p:spPr>
          <a:xfrm flipH="1">
            <a:off x="1415847" y="3201885"/>
            <a:ext cx="1387106" cy="3680874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0F10D3-0264-4646-AE43-0BB2F5C69E15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0F10D3-0264-4646-AE43-0BB2F5C69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22F8C2F-D29D-4685-85A9-DF785757C148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22F8C2F-D29D-4685-85A9-DF785757C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570ABAD-0D43-4453-A1A2-F2847831DA6A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570ABAD-0D43-4453-A1A2-F2847831D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14AB5F-CA95-47D3-88BE-46411454F7C9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14AB5F-CA95-47D3-88BE-46411454F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angle 56">
            <a:extLst>
              <a:ext uri="{FF2B5EF4-FFF2-40B4-BE49-F238E27FC236}">
                <a16:creationId xmlns:a16="http://schemas.microsoft.com/office/drawing/2014/main" id="{9160C6E2-2318-4FF2-93E9-60622261C123}"/>
              </a:ext>
            </a:extLst>
          </p:cNvPr>
          <p:cNvSpPr/>
          <p:nvPr/>
        </p:nvSpPr>
        <p:spPr>
          <a:xfrm rot="19685572">
            <a:off x="9503904" y="3938169"/>
            <a:ext cx="2138813" cy="1217504"/>
          </a:xfrm>
          <a:prstGeom prst="triangle">
            <a:avLst/>
          </a:prstGeom>
          <a:solidFill>
            <a:srgbClr val="C080F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3A508E-21C4-4232-BD21-1825C0DEF0D7}"/>
                  </a:ext>
                </a:extLst>
              </p:cNvPr>
              <p:cNvSpPr txBox="1"/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3A508E-21C4-4232-BD21-1825C0DE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09" y="3532920"/>
                <a:ext cx="649685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392A013-139F-4C62-9D5D-FBF1A9E0D4FD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392A013-139F-4C62-9D5D-FBF1A9E0D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121086-F873-4E4E-818F-E0E2148A0F4E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121086-F873-4E4E-818F-E0E2148A0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6248F00-F4C9-4780-B552-C50A038B8EBC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solidFill>
                <a:srgbClr val="FF9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6248F00-F4C9-4780-B552-C50A038B8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2E0F18-2801-428B-AB47-AEB38B0026E1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2E0F18-2801-428B-AB47-AEB38B002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227E61-3DE0-4819-B6F2-D902AA1E9BAB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227E61-3DE0-4819-B6F2-D902AA1E9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4D0CA-A258-4AFC-904B-F5A818766FDF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4D0CA-A258-4AFC-904B-F5A81876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0074701-E4BA-458F-946F-FDDB913051F1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0074701-E4BA-458F-946F-FDDB91305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0A8CFF3D-A1C2-47B7-A66C-ED33D8851B06}"/>
              </a:ext>
            </a:extLst>
          </p:cNvPr>
          <p:cNvSpPr/>
          <p:nvPr/>
        </p:nvSpPr>
        <p:spPr>
          <a:xfrm>
            <a:off x="1407185" y="1935862"/>
            <a:ext cx="4977141" cy="2956560"/>
          </a:xfrm>
          <a:prstGeom prst="rect">
            <a:avLst/>
          </a:prstGeom>
          <a:solidFill>
            <a:srgbClr val="C080FF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6C9C29C-6987-4003-B4ED-C6DFD052C36E}"/>
              </a:ext>
            </a:extLst>
          </p:cNvPr>
          <p:cNvSpPr/>
          <p:nvPr/>
        </p:nvSpPr>
        <p:spPr>
          <a:xfrm>
            <a:off x="1179010" y="2054718"/>
            <a:ext cx="3005957" cy="2839968"/>
          </a:xfrm>
          <a:prstGeom prst="ellipse">
            <a:avLst/>
          </a:prstGeom>
          <a:solidFill>
            <a:srgbClr val="FF9500">
              <a:alpha val="2784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83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cxnSp>
        <p:nvCxnSpPr>
          <p:cNvPr id="39" name="Straight Connector 38"/>
          <p:cNvCxnSpPr>
            <a:cxnSpLocks/>
            <a:stCxn id="43" idx="0"/>
          </p:cNvCxnSpPr>
          <p:nvPr/>
        </p:nvCxnSpPr>
        <p:spPr>
          <a:xfrm>
            <a:off x="2802953" y="3201885"/>
            <a:ext cx="547426" cy="947109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A9E7F8-1C2E-4228-93D8-11CE2DB0AFEB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A9E7F8-1C2E-4228-93D8-11CE2DB0A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D3EB72B-C80A-4A9B-8BF5-FE82EE8EF355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D3EB72B-C80A-4A9B-8BF5-FE82EE8EF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2CF3387-AC9E-453A-8418-43475E90ADCA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2CF3387-AC9E-453A-8418-43475E90A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888C8D-08EB-4D6C-A3F9-5C69AC9BACBB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888C8D-08EB-4D6C-A3F9-5C69AC9BA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C53309-4F48-4D89-9F5E-0EAFD9240FA1}"/>
                  </a:ext>
                </a:extLst>
              </p:cNvPr>
              <p:cNvSpPr txBox="1"/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C53309-4F48-4D89-9F5E-0EAFD924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D4B283-07EF-44AE-B6E9-7EF3DEEC0855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D4B283-07EF-44AE-B6E9-7EF3DEEC0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BD5F24-AAA7-41C0-BA2C-51A4F718399B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BD5F24-AAA7-41C0-BA2C-51A4F718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74ABD14-8AC0-45AC-95C8-A1EBB4DD2374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74ABD14-8AC0-45AC-95C8-A1EBB4DD2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166100-D4C3-4EDB-A4C7-22B3EA94F5F0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166100-D4C3-4EDB-A4C7-22B3EA94F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9F4FE4C-6EB5-41D4-A6A7-6D803A55E6AC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9F4FE4C-6EB5-41D4-A6A7-6D803A55E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F995006-04F9-4B48-9836-C3B89F11FD34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F995006-04F9-4B48-9836-C3B89F11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A449C53-4173-449E-BDE2-A52677D076D1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A449C53-4173-449E-BDE2-A52677D07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173CFFC1-A23D-4BA0-8ABE-876869B1B127}"/>
              </a:ext>
            </a:extLst>
          </p:cNvPr>
          <p:cNvSpPr/>
          <p:nvPr/>
        </p:nvSpPr>
        <p:spPr>
          <a:xfrm>
            <a:off x="2275726" y="2194431"/>
            <a:ext cx="2113871" cy="1870630"/>
          </a:xfrm>
          <a:prstGeom prst="ellipse">
            <a:avLst/>
          </a:prstGeom>
          <a:solidFill>
            <a:schemeClr val="accent2">
              <a:alpha val="3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01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165" y="346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Nearest neighbor example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391258" y="188259"/>
            <a:ext cx="63917" cy="6691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15847" y="4873842"/>
            <a:ext cx="2595716" cy="19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9458" y="4816826"/>
            <a:ext cx="113072" cy="1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341317" y="2225048"/>
            <a:ext cx="27941" cy="266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306101" y="4081619"/>
            <a:ext cx="113072" cy="1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51704" y="4876800"/>
            <a:ext cx="4800" cy="2003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95168" y="5717828"/>
            <a:ext cx="113072" cy="12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5175" y="3937232"/>
            <a:ext cx="1886600" cy="2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0278" y="4606410"/>
            <a:ext cx="1297858" cy="1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344" y="4547416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66570" y="3902245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07926" y="2949013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707762" y="2526865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07762" y="3340880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707761" y="4210419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07761" y="4954098"/>
            <a:ext cx="2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284566" y="3809919"/>
            <a:ext cx="634164" cy="46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0451690" y="4622612"/>
            <a:ext cx="324425" cy="3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39713" y="2955632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296179" y="3759095"/>
            <a:ext cx="398154" cy="45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6" y="3201885"/>
            <a:ext cx="309653" cy="275858"/>
          </a:xfrm>
          <a:prstGeom prst="rect">
            <a:avLst/>
          </a:prstGeom>
        </p:spPr>
      </p:pic>
      <p:cxnSp>
        <p:nvCxnSpPr>
          <p:cNvPr id="39" name="Straight Connector 38"/>
          <p:cNvCxnSpPr>
            <a:cxnSpLocks/>
            <a:stCxn id="43" idx="0"/>
          </p:cNvCxnSpPr>
          <p:nvPr/>
        </p:nvCxnSpPr>
        <p:spPr>
          <a:xfrm flipH="1">
            <a:off x="2349677" y="3201885"/>
            <a:ext cx="453276" cy="70036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354967" y="5493191"/>
            <a:ext cx="127821" cy="1179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A9E7F8-1C2E-4228-93D8-11CE2DB0AFEB}"/>
                  </a:ext>
                </a:extLst>
              </p:cNvPr>
              <p:cNvSpPr txBox="1"/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A9E7F8-1C2E-4228-93D8-11CE2DB0A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3" y="5351483"/>
                <a:ext cx="649685" cy="30777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D3EB72B-C80A-4A9B-8BF5-FE82EE8EF355}"/>
                  </a:ext>
                </a:extLst>
              </p:cNvPr>
              <p:cNvSpPr/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D3EB72B-C80A-4A9B-8BF5-FE82EE8EF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375" y="2605348"/>
                <a:ext cx="973393" cy="4020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2CF3387-AC9E-453A-8418-43475E90ADCA}"/>
                  </a:ext>
                </a:extLst>
              </p:cNvPr>
              <p:cNvSpPr/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2CF3387-AC9E-453A-8418-43475E90A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342" y="3400914"/>
                <a:ext cx="973393" cy="4020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888C8D-08EB-4D6C-A3F9-5C69AC9BACBB}"/>
                  </a:ext>
                </a:extLst>
              </p:cNvPr>
              <p:cNvSpPr txBox="1"/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888C8D-08EB-4D6C-A3F9-5C69AC9BA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2" y="4227624"/>
                <a:ext cx="649685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C53309-4F48-4D89-9F5E-0EAFD9240FA1}"/>
                  </a:ext>
                </a:extLst>
              </p:cNvPr>
              <p:cNvSpPr txBox="1"/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C53309-4F48-4D89-9F5E-0EAFD924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31" y="3547817"/>
                <a:ext cx="649685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D4B283-07EF-44AE-B6E9-7EF3DEEC0855}"/>
                  </a:ext>
                </a:extLst>
              </p:cNvPr>
              <p:cNvSpPr/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solidFill>
                <a:srgbClr val="FF95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D4B283-07EF-44AE-B6E9-7EF3DEEC0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93" y="4937747"/>
                <a:ext cx="973393" cy="4020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C91045-CCE0-4290-B3B8-E5D690F4341A}"/>
                  </a:ext>
                </a:extLst>
              </p:cNvPr>
              <p:cNvSpPr txBox="1"/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C91045-CCE0-4290-B3B8-E5D690F4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4934439"/>
                <a:ext cx="6496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7093EE6-D974-4A82-9E6A-033374861CF7}"/>
                  </a:ext>
                </a:extLst>
              </p:cNvPr>
              <p:cNvSpPr/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7093EE6-D974-4A82-9E6A-033374861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285" y="3414142"/>
                <a:ext cx="973393" cy="4020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0295A36-FA93-4813-8865-675B16AED416}"/>
                  </a:ext>
                </a:extLst>
              </p:cNvPr>
              <p:cNvSpPr txBox="1"/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0295A36-FA93-4813-8865-675B16AE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51" y="5484878"/>
                <a:ext cx="649685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1F0CFB4-0B18-417C-8D8F-CFC7110D4295}"/>
                  </a:ext>
                </a:extLst>
              </p:cNvPr>
              <p:cNvSpPr/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1F0CFB4-0B18-417C-8D8F-CFC7110D4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08" y="4204377"/>
                <a:ext cx="973393" cy="4020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442758-5053-4E52-B528-2F3186269AC1}"/>
                  </a:ext>
                </a:extLst>
              </p:cNvPr>
              <p:cNvSpPr txBox="1"/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442758-5053-4E52-B528-2F318626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4096232"/>
                <a:ext cx="649685" cy="307777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B4AFD-DCE7-4EF7-80CE-ADC44E7151F5}"/>
                  </a:ext>
                </a:extLst>
              </p:cNvPr>
              <p:cNvSpPr/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B4AFD-DCE7-4EF7-80CE-ADC44E715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26" y="4263373"/>
                <a:ext cx="981669" cy="36933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3C2D01C-D114-44E1-BE20-16A429DD73E3}"/>
              </a:ext>
            </a:extLst>
          </p:cNvPr>
          <p:cNvSpPr/>
          <p:nvPr/>
        </p:nvSpPr>
        <p:spPr>
          <a:xfrm>
            <a:off x="1440731" y="2094514"/>
            <a:ext cx="2113871" cy="1870630"/>
          </a:xfrm>
          <a:prstGeom prst="ellipse">
            <a:avLst/>
          </a:prstGeom>
          <a:solidFill>
            <a:schemeClr val="accent2">
              <a:alpha val="3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8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7731</TotalTime>
  <Words>9312</Words>
  <Application>Microsoft Office PowerPoint</Application>
  <PresentationFormat>Widescreen</PresentationFormat>
  <Paragraphs>2619</Paragraphs>
  <Slides>136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 Light</vt:lpstr>
      <vt:lpstr>Wingdings</vt:lpstr>
      <vt:lpstr>Cambria Math</vt:lpstr>
      <vt:lpstr>Calibri</vt:lpstr>
      <vt:lpstr>Consolas</vt:lpstr>
      <vt:lpstr>Office Theme</vt:lpstr>
      <vt:lpstr>KD-Trees</vt:lpstr>
      <vt:lpstr>Goodbye Comparables!</vt:lpstr>
      <vt:lpstr>The ‘K’ in KD-Tree</vt:lpstr>
      <vt:lpstr>Speaking of operations…</vt:lpstr>
      <vt:lpstr>KD-Trees: intuition</vt:lpstr>
      <vt:lpstr>KD-Tree example</vt:lpstr>
      <vt:lpstr>KD-Tree example</vt:lpstr>
      <vt:lpstr>Insertion</vt:lpstr>
      <vt:lpstr>Insertion Examples</vt:lpstr>
      <vt:lpstr>Insertion Examples</vt:lpstr>
      <vt:lpstr>Insertion Examples</vt:lpstr>
      <vt:lpstr>Insertion Examples</vt:lpstr>
      <vt:lpstr>Insertion Examples</vt:lpstr>
      <vt:lpstr>Insertion Examples</vt:lpstr>
      <vt:lpstr>Insertion Examples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Breaking the invariant</vt:lpstr>
      <vt:lpstr>Deletion</vt:lpstr>
      <vt:lpstr>Deletion</vt:lpstr>
      <vt:lpstr>Deletion</vt:lpstr>
      <vt:lpstr>Deletion</vt:lpstr>
      <vt:lpstr>A more complex deletion</vt:lpstr>
      <vt:lpstr>Search</vt:lpstr>
      <vt:lpstr>Analyzing KDTree efficiency</vt:lpstr>
      <vt:lpstr>Analyzing KDTree efficiency</vt:lpstr>
      <vt:lpstr>Range</vt:lpstr>
      <vt:lpstr>Range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Range Query examples</vt:lpstr>
      <vt:lpstr>Take-home messages</vt:lpstr>
      <vt:lpstr>Nearest neighbor: idea</vt:lpstr>
      <vt:lpstr>Nearest neighbor: idea</vt:lpstr>
      <vt:lpstr>Nearest neighbor: idea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Nearest neighbor example</vt:lpstr>
      <vt:lpstr>m-nearest neighbors</vt:lpstr>
      <vt:lpstr>m-nearest neighbors</vt:lpstr>
      <vt:lpstr>m-nearest neighbors</vt:lpstr>
      <vt:lpstr>m-nearest neighbors</vt:lpstr>
      <vt:lpstr>m-nearest neighbors</vt:lpstr>
      <vt:lpstr>Bounded priority queues</vt:lpstr>
      <vt:lpstr>Bounded priority queues</vt:lpstr>
      <vt:lpstr>Bounded priority queues</vt:lpstr>
      <vt:lpstr>Bounded priority queues</vt:lpstr>
      <vt:lpstr>Bounded priority queues</vt:lpstr>
      <vt:lpstr>Bounded priority queues</vt:lpstr>
      <vt:lpstr>Bounded priority queues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4-NN example</vt:lpstr>
      <vt:lpstr>Complexity of nearest neighbor</vt:lpstr>
      <vt:lpstr>Complexity of nearest neighbor</vt:lpstr>
      <vt:lpstr>Complexity of nearest neighbor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KD-Trees</dc:title>
  <dc:creator>Jason Filippou</dc:creator>
  <cp:lastModifiedBy>Jason Filippou</cp:lastModifiedBy>
  <cp:revision>127</cp:revision>
  <cp:lastPrinted>2019-04-16T16:06:58Z</cp:lastPrinted>
  <dcterms:created xsi:type="dcterms:W3CDTF">2017-07-12T15:55:38Z</dcterms:created>
  <dcterms:modified xsi:type="dcterms:W3CDTF">2019-12-10T23:50:12Z</dcterms:modified>
</cp:coreProperties>
</file>